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8" r:id="rId2"/>
    <p:sldId id="262" r:id="rId3"/>
    <p:sldId id="267" r:id="rId4"/>
    <p:sldId id="265" r:id="rId5"/>
    <p:sldId id="266" r:id="rId6"/>
    <p:sldId id="270" r:id="rId7"/>
    <p:sldId id="294" r:id="rId8"/>
    <p:sldId id="288" r:id="rId9"/>
    <p:sldId id="289" r:id="rId10"/>
    <p:sldId id="287" r:id="rId11"/>
    <p:sldId id="279" r:id="rId12"/>
    <p:sldId id="280" r:id="rId13"/>
    <p:sldId id="281" r:id="rId14"/>
    <p:sldId id="299" r:id="rId15"/>
    <p:sldId id="298" r:id="rId16"/>
    <p:sldId id="309" r:id="rId17"/>
    <p:sldId id="283" r:id="rId18"/>
    <p:sldId id="284" r:id="rId19"/>
    <p:sldId id="285" r:id="rId20"/>
    <p:sldId id="286" r:id="rId21"/>
    <p:sldId id="278" r:id="rId22"/>
    <p:sldId id="311" r:id="rId23"/>
    <p:sldId id="317" r:id="rId24"/>
    <p:sldId id="316" r:id="rId25"/>
    <p:sldId id="314" r:id="rId26"/>
    <p:sldId id="318" r:id="rId27"/>
    <p:sldId id="320" r:id="rId28"/>
    <p:sldId id="321" r:id="rId29"/>
    <p:sldId id="319" r:id="rId30"/>
    <p:sldId id="315" r:id="rId31"/>
    <p:sldId id="312" r:id="rId32"/>
    <p:sldId id="313" r:id="rId33"/>
    <p:sldId id="310" r:id="rId34"/>
    <p:sldId id="291" r:id="rId35"/>
    <p:sldId id="292" r:id="rId36"/>
    <p:sldId id="293" r:id="rId37"/>
    <p:sldId id="306" r:id="rId38"/>
    <p:sldId id="307" r:id="rId39"/>
    <p:sldId id="308" r:id="rId40"/>
    <p:sldId id="290" r:id="rId41"/>
    <p:sldId id="271" r:id="rId42"/>
    <p:sldId id="272" r:id="rId43"/>
    <p:sldId id="273" r:id="rId44"/>
    <p:sldId id="300" r:id="rId45"/>
    <p:sldId id="301" r:id="rId46"/>
    <p:sldId id="302" r:id="rId47"/>
    <p:sldId id="268" r:id="rId48"/>
    <p:sldId id="269" r:id="rId49"/>
    <p:sldId id="274" r:id="rId50"/>
    <p:sldId id="305" r:id="rId51"/>
    <p:sldId id="275" r:id="rId52"/>
    <p:sldId id="276" r:id="rId53"/>
    <p:sldId id="277" r:id="rId54"/>
    <p:sldId id="303" r:id="rId55"/>
    <p:sldId id="295" r:id="rId56"/>
    <p:sldId id="296" r:id="rId57"/>
    <p:sldId id="297" r:id="rId58"/>
    <p:sldId id="260" r:id="rId59"/>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guide id="3" orient="horz" pos="1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07" autoAdjust="0"/>
  </p:normalViewPr>
  <p:slideViewPr>
    <p:cSldViewPr>
      <p:cViewPr varScale="1">
        <p:scale>
          <a:sx n="191" d="100"/>
          <a:sy n="191" d="100"/>
        </p:scale>
        <p:origin x="846" y="162"/>
      </p:cViewPr>
      <p:guideLst>
        <p:guide orient="horz" pos="1800"/>
        <p:guide pos="2880"/>
        <p:guide orient="horz" pos="1573"/>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2021/7/3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2021/7/3</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B5D293-53CA-4417-8888-46A42F3E2513}" type="slidenum">
              <a:rPr lang="zh-CN" altLang="en-US" smtClean="0"/>
              <a:t>34</a:t>
            </a:fld>
            <a:endParaRPr lang="zh-CN" altLang="en-US"/>
          </a:p>
        </p:txBody>
      </p:sp>
    </p:spTree>
    <p:extLst>
      <p:ext uri="{BB962C8B-B14F-4D97-AF65-F5344CB8AC3E}">
        <p14:creationId xmlns:p14="http://schemas.microsoft.com/office/powerpoint/2010/main" val="148592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2021/7/3</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40.png"/></Relationships>
</file>

<file path=ppt/slides/_rels/slide3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
        <p:nvSpPr>
          <p:cNvPr id="2" name="TextBox 1"/>
          <p:cNvSpPr txBox="1"/>
          <p:nvPr/>
        </p:nvSpPr>
        <p:spPr>
          <a:xfrm>
            <a:off x="-36512" y="3721596"/>
            <a:ext cx="2314352" cy="307777"/>
          </a:xfrm>
          <a:prstGeom prst="rect">
            <a:avLst/>
          </a:prstGeom>
          <a:noFill/>
        </p:spPr>
        <p:txBody>
          <a:bodyPr wrap="none" rtlCol="0">
            <a:spAutoFit/>
          </a:bodyPr>
          <a:lstStyle/>
          <a:p>
            <a:r>
              <a:rPr lang="en-US" altLang="zh-CN" sz="1400" u="sng" dirty="0" smtClean="0">
                <a:effectLst>
                  <a:outerShdw blurRad="38100" dist="38100" dir="2700000" algn="tl">
                    <a:srgbClr val="000000">
                      <a:alpha val="43137"/>
                    </a:srgbClr>
                  </a:outerShdw>
                </a:effectLst>
              </a:rPr>
              <a:t>January, 2021, </a:t>
            </a:r>
            <a:r>
              <a:rPr lang="en-US" altLang="zh-CN" sz="1400" u="sng" dirty="0" err="1" smtClean="0">
                <a:effectLst>
                  <a:outerShdw blurRad="38100" dist="38100" dir="2700000" algn="tl">
                    <a:srgbClr val="000000">
                      <a:alpha val="43137"/>
                    </a:srgbClr>
                  </a:outerShdw>
                </a:effectLst>
              </a:rPr>
              <a:t>SuZhou</a:t>
            </a:r>
            <a:r>
              <a:rPr lang="en-US" altLang="zh-CN" sz="1400" u="sng" dirty="0" smtClean="0">
                <a:effectLst>
                  <a:outerShdw blurRad="38100" dist="38100" dir="2700000" algn="tl">
                    <a:srgbClr val="000000">
                      <a:alpha val="43137"/>
                    </a:srgbClr>
                  </a:outerShdw>
                </a:effectLst>
              </a:rPr>
              <a:t>, China</a:t>
            </a:r>
            <a:endParaRPr lang="zh-CN" altLang="en-US" sz="1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46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337220"/>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Untargeted Data</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771800" y="1633364"/>
            <a:ext cx="4379469" cy="2246769"/>
          </a:xfrm>
          <a:prstGeom prst="rect">
            <a:avLst/>
          </a:prstGeom>
          <a:noFill/>
        </p:spPr>
        <p:txBody>
          <a:bodyPr wrap="none" rtlCol="0">
            <a:spAutoFit/>
          </a:bodyPr>
          <a:lstStyle/>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TIC, BPC, EIC</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Scatter </a:t>
            </a: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2D</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XIC Peaks / Contour Plot</a:t>
            </a:r>
            <a:endPar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PDA</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UV Scan</a:t>
            </a:r>
            <a:endParaRPr lang="en-US" sz="2800" dirty="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94313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for view data content in common used open source mzXML and mzML file. </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Although the raw data file is in various format, but the mass spectrum data in both of them can be unify into the identical data model for downstream visualization or data analysis in Mzkit.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2592883"/>
            <a:ext cx="5779434" cy="2952328"/>
          </a:xfrm>
          <a:prstGeom prst="rect">
            <a:avLst/>
          </a:prstGeom>
        </p:spPr>
      </p:pic>
    </p:spTree>
    <p:extLst>
      <p:ext uri="{BB962C8B-B14F-4D97-AF65-F5344CB8AC3E}">
        <p14:creationId xmlns:p14="http://schemas.microsoft.com/office/powerpoint/2010/main" val="30642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 y="4297660"/>
            <a:ext cx="4155866" cy="890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Raw Data </a:t>
            </a:r>
            <a:endParaRPr lang="zh-CN" altLang="en-US" sz="3600" dirty="0"/>
          </a:p>
        </p:txBody>
      </p:sp>
      <p:sp>
        <p:nvSpPr>
          <p:cNvPr id="3" name="内容占位符 4"/>
          <p:cNvSpPr txBox="1">
            <a:spLocks/>
          </p:cNvSpPr>
          <p:nvPr/>
        </p:nvSpPr>
        <p:spPr>
          <a:xfrm>
            <a:off x="251520" y="983032"/>
            <a:ext cx="2736304" cy="40347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Due to the reason of the data size of untargeted metabolomics raw data file is very large, and reading the raw data in text file is usually slowly. So you should always imports the raw data file into Mzkit at first and then you can view the raw data content in Mzkit.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11" y="1007755"/>
            <a:ext cx="3308150" cy="297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1"/>
          <p:cNvSpPr/>
          <p:nvPr/>
        </p:nvSpPr>
        <p:spPr>
          <a:xfrm>
            <a:off x="5724128" y="1638341"/>
            <a:ext cx="360040" cy="57574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5652121" y="2725387"/>
            <a:ext cx="2376263" cy="6480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14192" y="1112143"/>
            <a:ext cx="1800200" cy="1384995"/>
          </a:xfrm>
          <a:prstGeom prst="rect">
            <a:avLst/>
          </a:prstGeom>
          <a:noFill/>
        </p:spPr>
        <p:txBody>
          <a:bodyPr wrap="square" rtlCol="0">
            <a:spAutoFit/>
          </a:bodyPr>
          <a:lstStyle/>
          <a:p>
            <a:r>
              <a:rPr lang="en-US" altLang="zh-CN" u="sng" dirty="0" smtClean="0"/>
              <a:t>Open Single File</a:t>
            </a:r>
          </a:p>
          <a:p>
            <a:endParaRPr lang="en-US" altLang="zh-CN" u="sng" dirty="0"/>
          </a:p>
          <a:p>
            <a:r>
              <a:rPr lang="en-US" altLang="zh-CN" sz="1200" dirty="0" smtClean="0"/>
              <a:t>The file open button accepts many file formats, but only supports one file in one click</a:t>
            </a:r>
            <a:endParaRPr lang="zh-CN" altLang="en-US" sz="1200" dirty="0"/>
          </a:p>
        </p:txBody>
      </p:sp>
      <p:cxnSp>
        <p:nvCxnSpPr>
          <p:cNvPr id="8" name="肘形连接符 22"/>
          <p:cNvCxnSpPr>
            <a:stCxn id="5" idx="1"/>
            <a:endCxn id="4" idx="2"/>
          </p:cNvCxnSpPr>
          <p:nvPr/>
        </p:nvCxnSpPr>
        <p:spPr>
          <a:xfrm rot="10800000" flipV="1">
            <a:off x="4114292" y="1926212"/>
            <a:ext cx="1609836" cy="570926"/>
          </a:xfrm>
          <a:prstGeom prst="bentConnector4">
            <a:avLst>
              <a:gd name="adj1" fmla="val 22044"/>
              <a:gd name="adj2" fmla="val 14004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09353" y="3049423"/>
            <a:ext cx="2304256" cy="1200329"/>
          </a:xfrm>
          <a:prstGeom prst="rect">
            <a:avLst/>
          </a:prstGeom>
          <a:noFill/>
        </p:spPr>
        <p:txBody>
          <a:bodyPr wrap="square" rtlCol="0">
            <a:spAutoFit/>
          </a:bodyPr>
          <a:lstStyle/>
          <a:p>
            <a:r>
              <a:rPr lang="en-US" altLang="zh-CN" u="sng" dirty="0" smtClean="0"/>
              <a:t>Imports Multiple Files</a:t>
            </a:r>
          </a:p>
          <a:p>
            <a:endParaRPr lang="en-US" altLang="zh-CN" u="sng" dirty="0"/>
          </a:p>
          <a:p>
            <a:r>
              <a:rPr lang="en-US" altLang="zh-CN" sz="1200" dirty="0" smtClean="0"/>
              <a:t>Use the context menu on the file explorer for imports a set of raw data files in batch</a:t>
            </a:r>
            <a:endParaRPr lang="zh-CN" altLang="en-US" sz="1200" dirty="0"/>
          </a:p>
        </p:txBody>
      </p:sp>
      <p:cxnSp>
        <p:nvCxnSpPr>
          <p:cNvPr id="12" name="肘形连接符 22"/>
          <p:cNvCxnSpPr>
            <a:stCxn id="6" idx="1"/>
            <a:endCxn id="11" idx="3"/>
          </p:cNvCxnSpPr>
          <p:nvPr/>
        </p:nvCxnSpPr>
        <p:spPr>
          <a:xfrm rot="10800000" flipV="1">
            <a:off x="5113609" y="3049422"/>
            <a:ext cx="538512" cy="60016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9888" y="5161756"/>
            <a:ext cx="3241593" cy="430887"/>
          </a:xfrm>
          <a:prstGeom prst="rect">
            <a:avLst/>
          </a:prstGeom>
          <a:noFill/>
        </p:spPr>
        <p:txBody>
          <a:bodyPr wrap="none" rtlCol="0">
            <a:spAutoFit/>
          </a:bodyPr>
          <a:lstStyle/>
          <a:p>
            <a:r>
              <a:rPr lang="en-US" altLang="zh-CN" sz="1100" dirty="0" smtClean="0"/>
              <a:t>A progress bar dialog </a:t>
            </a:r>
            <a:r>
              <a:rPr lang="en-US" altLang="zh-CN" sz="1100" dirty="0"/>
              <a:t>will </a:t>
            </a:r>
            <a:r>
              <a:rPr lang="en-US" altLang="zh-CN" sz="1100" dirty="0" smtClean="0"/>
              <a:t>appear if this is the first file </a:t>
            </a:r>
          </a:p>
          <a:p>
            <a:r>
              <a:rPr lang="en-US" altLang="zh-CN" sz="1100" dirty="0" smtClean="0"/>
              <a:t>that imports into </a:t>
            </a:r>
            <a:r>
              <a:rPr lang="en-US" altLang="zh-CN" sz="1100" dirty="0" err="1" smtClean="0"/>
              <a:t>mzkit</a:t>
            </a:r>
            <a:endParaRPr lang="zh-CN" altLang="en-US" sz="1100"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958" y="4213920"/>
            <a:ext cx="4762674" cy="91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148547" y="5126396"/>
            <a:ext cx="4591321" cy="430887"/>
          </a:xfrm>
          <a:prstGeom prst="rect">
            <a:avLst/>
          </a:prstGeom>
          <a:noFill/>
        </p:spPr>
        <p:txBody>
          <a:bodyPr wrap="none" rtlCol="0">
            <a:spAutoFit/>
          </a:bodyPr>
          <a:lstStyle/>
          <a:p>
            <a:r>
              <a:rPr lang="en-US" altLang="zh-CN" sz="1100" dirty="0" smtClean="0"/>
              <a:t>The imports progress will be running in background is the first file have been </a:t>
            </a:r>
          </a:p>
          <a:p>
            <a:r>
              <a:rPr lang="en-US" altLang="zh-CN" sz="1100" dirty="0" smtClean="0"/>
              <a:t>imported into </a:t>
            </a:r>
            <a:r>
              <a:rPr lang="en-US" altLang="zh-CN" sz="1100" dirty="0" err="1" smtClean="0"/>
              <a:t>mzkit</a:t>
            </a:r>
            <a:r>
              <a:rPr lang="en-US" altLang="zh-CN" sz="1100" dirty="0" smtClean="0"/>
              <a:t>. You can view the progress in task list tab.</a:t>
            </a:r>
            <a:endParaRPr lang="zh-CN" altLang="en-US" sz="1100" dirty="0"/>
          </a:p>
        </p:txBody>
      </p:sp>
    </p:spTree>
    <p:extLst>
      <p:ext uri="{BB962C8B-B14F-4D97-AF65-F5344CB8AC3E}">
        <p14:creationId xmlns:p14="http://schemas.microsoft.com/office/powerpoint/2010/main" val="38807112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098" y="985293"/>
            <a:ext cx="5798999" cy="410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fontScale="90000"/>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2D Scatter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2D scatter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scatter color is mapping to the ms1 ion intensity. Just click on the file node on the file explorer then you will see the 2D scatter snapshot of your raw data file.</a:t>
            </a:r>
          </a:p>
        </p:txBody>
      </p:sp>
      <p:sp>
        <p:nvSpPr>
          <p:cNvPr id="6" name="矩形 1"/>
          <p:cNvSpPr/>
          <p:nvPr/>
        </p:nvSpPr>
        <p:spPr>
          <a:xfrm>
            <a:off x="3563889" y="1875144"/>
            <a:ext cx="1440160" cy="91034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691680" y="4729708"/>
            <a:ext cx="2160239"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96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randombar(horizont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296" y="985293"/>
            <a:ext cx="5884704"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Contour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c</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ontour snapshot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as 2D point.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And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contour level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mapping to the ms1 ion intensity. Just click on the file node on the file explorer then you will see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contour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scatter snapshot of your raw data file.</a:t>
            </a:r>
          </a:p>
        </p:txBody>
      </p:sp>
      <p:sp>
        <p:nvSpPr>
          <p:cNvPr id="6" name="矩形 1"/>
          <p:cNvSpPr/>
          <p:nvPr/>
        </p:nvSpPr>
        <p:spPr>
          <a:xfrm>
            <a:off x="3491880" y="1849388"/>
            <a:ext cx="1872207"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67544" y="4729708"/>
            <a:ext cx="3600400"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a:t>Just click on the file node, then select the </a:t>
            </a:r>
            <a:r>
              <a:rPr lang="en-US" altLang="zh-CN" sz="1200" dirty="0" smtClean="0"/>
              <a:t>contour plot </a:t>
            </a:r>
            <a:r>
              <a:rPr lang="en-US" altLang="zh-CN" sz="1200" dirty="0"/>
              <a:t>on context menu to view its 2D </a:t>
            </a:r>
            <a:r>
              <a:rPr lang="en-US" altLang="zh-CN" sz="1200" dirty="0" smtClean="0"/>
              <a:t>contour </a:t>
            </a:r>
            <a:r>
              <a:rPr lang="en-US" altLang="zh-CN" sz="1200" dirty="0"/>
              <a:t>snapshot</a:t>
            </a:r>
            <a:endParaRPr lang="zh-CN" altLang="en-US" sz="1200" dirty="0"/>
          </a:p>
        </p:txBody>
      </p:sp>
      <p:cxnSp>
        <p:nvCxnSpPr>
          <p:cNvPr id="8" name="肘形连接符 22"/>
          <p:cNvCxnSpPr>
            <a:stCxn id="6" idx="1"/>
            <a:endCxn id="7" idx="3"/>
          </p:cNvCxnSpPr>
          <p:nvPr/>
        </p:nvCxnSpPr>
        <p:spPr>
          <a:xfrm rot="10800000" flipH="1" flipV="1">
            <a:off x="3491880" y="2232553"/>
            <a:ext cx="576064" cy="2912653"/>
          </a:xfrm>
          <a:prstGeom prst="bentConnector5">
            <a:avLst>
              <a:gd name="adj1" fmla="val -39683"/>
              <a:gd name="adj2" fmla="val 49445"/>
              <a:gd name="adj3" fmla="val 13968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5565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09" y="1057300"/>
            <a:ext cx="5852691"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3D XIC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3</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D XIC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intensity value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mapping to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height of the ions XIC peak.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Just click on the file node on the file explorer then you will see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3D XIC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snapshot of your raw data file.</a:t>
            </a:r>
          </a:p>
        </p:txBody>
      </p:sp>
      <p:sp>
        <p:nvSpPr>
          <p:cNvPr id="6" name="矩形 1"/>
          <p:cNvSpPr/>
          <p:nvPr/>
        </p:nvSpPr>
        <p:spPr>
          <a:xfrm>
            <a:off x="3563888" y="1875144"/>
            <a:ext cx="2016224"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23528" y="4729708"/>
            <a:ext cx="3528391"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a:t>
            </a:r>
            <a:r>
              <a:rPr lang="en-US" altLang="zh-CN" sz="1200" dirty="0" smtClean="0"/>
              <a:t>node, then select the XIC peaks on context menu to </a:t>
            </a:r>
            <a:r>
              <a:rPr lang="en-US" altLang="zh-CN" sz="1200" dirty="0" smtClean="0"/>
              <a:t>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121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835" y="1019823"/>
            <a:ext cx="5814974" cy="410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TIC/BPC</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Both the TIC and BPC plot is a kind of time-signal plot but with different meanings.</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chromatography plot of total ions.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BPC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is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plot of the max intensity 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1875144"/>
            <a:ext cx="2880319" cy="11983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15926" y="4729708"/>
            <a:ext cx="2952328" cy="892552"/>
          </a:xfrm>
          <a:prstGeom prst="rect">
            <a:avLst/>
          </a:prstGeom>
          <a:noFill/>
        </p:spPr>
        <p:txBody>
          <a:bodyPr wrap="square" rtlCol="0">
            <a:spAutoFit/>
          </a:bodyPr>
          <a:lstStyle/>
          <a:p>
            <a:r>
              <a:rPr lang="en-US" altLang="zh-CN" sz="1600" u="sng" dirty="0"/>
              <a:t>View </a:t>
            </a:r>
            <a:r>
              <a:rPr lang="en-US" altLang="zh-CN" sz="1600" u="sng" dirty="0" smtClean="0"/>
              <a:t>Chromatography</a:t>
            </a:r>
            <a:endParaRPr lang="en-US" altLang="zh-CN" sz="800" u="sng" dirty="0" smtClean="0"/>
          </a:p>
          <a:p>
            <a:r>
              <a:rPr lang="en-US" altLang="zh-CN" sz="1200" dirty="0" smtClean="0"/>
              <a:t>View TIC/BPC from the </a:t>
            </a:r>
            <a:r>
              <a:rPr lang="en-US" altLang="zh-CN" sz="1200" dirty="0" err="1" smtClean="0"/>
              <a:t>contex</a:t>
            </a:r>
            <a:r>
              <a:rPr lang="en-US" altLang="zh-CN" sz="1200" dirty="0" smtClean="0"/>
              <a:t> menu of the file explorer. If multiple file was selected, then TIC/BPC overlaps will be display</a:t>
            </a:r>
            <a:endParaRPr lang="zh-CN" altLang="en-US" sz="1200" dirty="0"/>
          </a:p>
        </p:txBody>
      </p:sp>
      <p:cxnSp>
        <p:nvCxnSpPr>
          <p:cNvPr id="8" name="肘形连接符 22"/>
          <p:cNvCxnSpPr>
            <a:stCxn id="6" idx="1"/>
            <a:endCxn id="7" idx="3"/>
          </p:cNvCxnSpPr>
          <p:nvPr/>
        </p:nvCxnSpPr>
        <p:spPr>
          <a:xfrm rot="10800000" flipH="1" flipV="1">
            <a:off x="3563888" y="2474334"/>
            <a:ext cx="4366" cy="2701650"/>
          </a:xfrm>
          <a:prstGeom prst="bentConnector5">
            <a:avLst>
              <a:gd name="adj1" fmla="val -5235914"/>
              <a:gd name="adj2" fmla="val 52830"/>
              <a:gd name="adj3" fmla="val 533591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03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35" dur="5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4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697" y="913284"/>
            <a:ext cx="5952431" cy="424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Scan Feature</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raw data is consists with multiple spectrum scans in MS1 or MS2 levels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scan in a raw data file is organized in a tree liked data: A parent MS1 scan contains multiple product ion scans.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657700"/>
            <a:ext cx="2808312" cy="830997"/>
          </a:xfrm>
          <a:prstGeom prst="rect">
            <a:avLst/>
          </a:prstGeom>
          <a:noFill/>
        </p:spPr>
        <p:txBody>
          <a:bodyPr wrap="square" rtlCol="0">
            <a:spAutoFit/>
          </a:bodyPr>
          <a:lstStyle/>
          <a:p>
            <a:r>
              <a:rPr lang="en-US" altLang="zh-CN" sz="1600" u="sng" dirty="0"/>
              <a:t>View </a:t>
            </a:r>
            <a:r>
              <a:rPr lang="en-US" altLang="zh-CN" sz="1600" u="sng" dirty="0" smtClean="0"/>
              <a:t>Mass Spectrum</a:t>
            </a:r>
          </a:p>
          <a:p>
            <a:endParaRPr lang="en-US" altLang="zh-CN" sz="800" u="sng" dirty="0" smtClean="0"/>
          </a:p>
          <a:p>
            <a:r>
              <a:rPr lang="en-US" altLang="zh-CN" sz="1200" dirty="0" smtClean="0"/>
              <a:t>Click one of the scan node in the Feature explorer for view its mass spectrum data.</a:t>
            </a:r>
            <a:endParaRPr lang="zh-CN" altLang="en-US" sz="1200" dirty="0"/>
          </a:p>
        </p:txBody>
      </p:sp>
      <p:cxnSp>
        <p:nvCxnSpPr>
          <p:cNvPr id="8" name="肘形连接符 22"/>
          <p:cNvCxnSpPr>
            <a:stCxn id="6" idx="1"/>
            <a:endCxn id="7" idx="3"/>
          </p:cNvCxnSpPr>
          <p:nvPr/>
        </p:nvCxnSpPr>
        <p:spPr>
          <a:xfrm rot="10800000" flipV="1">
            <a:off x="3059833" y="3289547"/>
            <a:ext cx="432049" cy="178365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8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4" y="950790"/>
            <a:ext cx="5837660" cy="41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XIC</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plot is a kind of time-signal plot which is very similar to TIC or BPC.</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comes from a set of specific product ion with their parent intensity correlation to scan times.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133885"/>
            <a:ext cx="2808312" cy="1384995"/>
          </a:xfrm>
          <a:prstGeom prst="rect">
            <a:avLst/>
          </a:prstGeom>
          <a:noFill/>
        </p:spPr>
        <p:txBody>
          <a:bodyPr wrap="square" rtlCol="0">
            <a:spAutoFit/>
          </a:bodyPr>
          <a:lstStyle/>
          <a:p>
            <a:r>
              <a:rPr lang="en-US" altLang="zh-CN" sz="1600" u="sng" dirty="0"/>
              <a:t>View XIC </a:t>
            </a:r>
            <a:r>
              <a:rPr lang="en-US" altLang="zh-CN" sz="1600" u="sng" dirty="0" smtClean="0"/>
              <a:t>Chromatography</a:t>
            </a:r>
          </a:p>
          <a:p>
            <a:endParaRPr lang="en-US" altLang="zh-CN" sz="800" u="sng" dirty="0" smtClean="0"/>
          </a:p>
          <a:p>
            <a:r>
              <a:rPr lang="en-US" altLang="zh-CN" sz="1200" dirty="0"/>
              <a:t>Click one of the Ms2 scan node in the Feature explorer, and then select Show XIC on context menu for view its </a:t>
            </a:r>
            <a:r>
              <a:rPr lang="en-US" altLang="zh-CN" sz="1200" dirty="0" smtClean="0"/>
              <a:t>Chromatography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3059833" y="3289547"/>
            <a:ext cx="432049" cy="153683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37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533" y="1201316"/>
            <a:ext cx="5649094" cy="402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PDA</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PDA plot is a kind of time-signal plot which is very similar to the TIC plot.</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2137420"/>
            <a:ext cx="2016224" cy="14041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297660"/>
            <a:ext cx="2592288" cy="1200329"/>
          </a:xfrm>
          <a:prstGeom prst="rect">
            <a:avLst/>
          </a:prstGeom>
          <a:noFill/>
        </p:spPr>
        <p:txBody>
          <a:bodyPr wrap="square" rtlCol="0">
            <a:spAutoFit/>
          </a:bodyPr>
          <a:lstStyle/>
          <a:p>
            <a:r>
              <a:rPr lang="en-US" altLang="zh-CN" sz="1600" u="sng" dirty="0" smtClean="0"/>
              <a:t>Show PDA</a:t>
            </a:r>
          </a:p>
          <a:p>
            <a:endParaRPr lang="en-US" altLang="zh-CN" sz="800" u="sng" dirty="0" smtClean="0"/>
          </a:p>
          <a:p>
            <a:r>
              <a:rPr lang="en-US" altLang="zh-CN" sz="1200" dirty="0" smtClean="0"/>
              <a:t>Just select the Show PDA menu item on the context menu in the UV scans explorer</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2839497"/>
            <a:ext cx="576064" cy="205832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06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478238"/>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Molecular Networking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Quantification</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 mzXML,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349" y="985292"/>
            <a:ext cx="5946651" cy="4210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UV scans</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19872" y="2739461"/>
            <a:ext cx="2016224" cy="127016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145340"/>
            <a:ext cx="2592288" cy="1569660"/>
          </a:xfrm>
          <a:prstGeom prst="rect">
            <a:avLst/>
          </a:prstGeom>
          <a:noFill/>
        </p:spPr>
        <p:txBody>
          <a:bodyPr wrap="square" rtlCol="0">
            <a:spAutoFit/>
          </a:bodyPr>
          <a:lstStyle/>
          <a:p>
            <a:r>
              <a:rPr lang="en-US" altLang="zh-CN" sz="1600" u="sng" dirty="0" smtClean="0"/>
              <a:t>Show UV Overlap</a:t>
            </a:r>
          </a:p>
          <a:p>
            <a:endParaRPr lang="en-US" altLang="zh-CN" sz="800" u="sng" dirty="0" smtClean="0"/>
          </a:p>
          <a:p>
            <a:r>
              <a:rPr lang="en-US" altLang="zh-CN" sz="1200" dirty="0" smtClean="0"/>
              <a:t>Just select the Show UV Overlap menu item on the context menu in the UV scans explorer. If multiple scan was selected, then UV scan overlap will be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3374544"/>
            <a:ext cx="432048" cy="155562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336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70522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69266"/>
            <a:ext cx="6732240" cy="4448729"/>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Formula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868230" y="3278307"/>
            <a:ext cx="2855897" cy="193968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Formula Link</a:t>
            </a:r>
            <a:endParaRPr lang="en-US" altLang="zh-CN" sz="800" u="sng" dirty="0" smtClean="0"/>
          </a:p>
          <a:p>
            <a:r>
              <a:rPr lang="en-US" altLang="zh-CN" sz="1200" dirty="0" smtClean="0"/>
              <a:t>Click on the link of one formula for query in </a:t>
            </a:r>
            <a:r>
              <a:rPr lang="en-US" altLang="zh-CN" sz="1200" dirty="0" err="1" smtClean="0"/>
              <a:t>BioDeep</a:t>
            </a:r>
            <a:r>
              <a:rPr lang="en-US" altLang="zh-CN" sz="1200" dirty="0" smtClean="0"/>
              <a:t> knowledge database</a:t>
            </a:r>
            <a:endParaRPr lang="zh-CN" altLang="en-US" sz="1200" dirty="0"/>
          </a:p>
        </p:txBody>
      </p:sp>
      <p:cxnSp>
        <p:nvCxnSpPr>
          <p:cNvPr id="8" name="肘形连接符 22"/>
          <p:cNvCxnSpPr>
            <a:stCxn id="15" idx="1"/>
            <a:endCxn id="7" idx="3"/>
          </p:cNvCxnSpPr>
          <p:nvPr/>
        </p:nvCxnSpPr>
        <p:spPr>
          <a:xfrm rot="10800000">
            <a:off x="2213806" y="1489868"/>
            <a:ext cx="1998954" cy="1224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4212760" y="2289690"/>
            <a:ext cx="431248"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3961010" y="2120176"/>
            <a:ext cx="3491310" cy="28255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7994" y="2172349"/>
            <a:ext cx="2195736" cy="707886"/>
          </a:xfrm>
          <a:prstGeom prst="rect">
            <a:avLst/>
          </a:prstGeom>
          <a:noFill/>
        </p:spPr>
        <p:txBody>
          <a:bodyPr wrap="square" rtlCol="0">
            <a:spAutoFit/>
          </a:bodyPr>
          <a:lstStyle/>
          <a:p>
            <a:r>
              <a:rPr lang="en-US" altLang="zh-CN" sz="1600" u="sng" dirty="0" smtClean="0"/>
              <a:t>Formula Search</a:t>
            </a:r>
            <a:endParaRPr lang="en-US" altLang="zh-CN" sz="800" u="sng" dirty="0" smtClean="0"/>
          </a:p>
          <a:p>
            <a:r>
              <a:rPr lang="en-US" altLang="zh-CN" sz="1200" dirty="0" smtClean="0"/>
              <a:t>Select one of MS2 ion feature for run formula search</a:t>
            </a:r>
            <a:endParaRPr lang="zh-CN" altLang="en-US" sz="1200" dirty="0"/>
          </a:p>
        </p:txBody>
      </p:sp>
      <p:sp>
        <p:nvSpPr>
          <p:cNvPr id="18" name="TextBox 17"/>
          <p:cNvSpPr txBox="1"/>
          <p:nvPr/>
        </p:nvSpPr>
        <p:spPr>
          <a:xfrm>
            <a:off x="17992" y="4046399"/>
            <a:ext cx="2195736" cy="1077218"/>
          </a:xfrm>
          <a:prstGeom prst="rect">
            <a:avLst/>
          </a:prstGeom>
          <a:noFill/>
        </p:spPr>
        <p:txBody>
          <a:bodyPr wrap="square" rtlCol="0">
            <a:spAutoFit/>
          </a:bodyPr>
          <a:lstStyle/>
          <a:p>
            <a:r>
              <a:rPr lang="en-US" altLang="zh-CN" sz="1600" u="sng" dirty="0" smtClean="0"/>
              <a:t>View Search Result</a:t>
            </a:r>
            <a:endParaRPr lang="en-US" altLang="zh-CN" sz="800" u="sng" dirty="0" smtClean="0"/>
          </a:p>
          <a:p>
            <a:r>
              <a:rPr lang="en-US" altLang="zh-CN" sz="1200" dirty="0" smtClean="0"/>
              <a:t>Formula search result includes formula, exact mass, ppm error between the m/z and the evaluate m/z, precursor info</a:t>
            </a:r>
            <a:endParaRPr lang="zh-CN" altLang="en-US" sz="1200" dirty="0"/>
          </a:p>
        </p:txBody>
      </p:sp>
      <p:cxnSp>
        <p:nvCxnSpPr>
          <p:cNvPr id="19" name="肘形连接符 22"/>
          <p:cNvCxnSpPr>
            <a:stCxn id="6" idx="1"/>
            <a:endCxn id="17" idx="3"/>
          </p:cNvCxnSpPr>
          <p:nvPr/>
        </p:nvCxnSpPr>
        <p:spPr>
          <a:xfrm rot="10800000">
            <a:off x="2213730" y="2526293"/>
            <a:ext cx="654500" cy="172185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3"/>
            <a:endCxn id="18" idx="2"/>
          </p:cNvCxnSpPr>
          <p:nvPr/>
        </p:nvCxnSpPr>
        <p:spPr>
          <a:xfrm flipH="1">
            <a:off x="1115860" y="3532954"/>
            <a:ext cx="6336460" cy="1590663"/>
          </a:xfrm>
          <a:prstGeom prst="bentConnector4">
            <a:avLst>
              <a:gd name="adj1" fmla="val -3608"/>
              <a:gd name="adj2" fmla="val 1143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19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DEMO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1940" y="841276"/>
            <a:ext cx="6652060" cy="4392488"/>
          </a:xfrm>
          <a:prstGeom prst="rect">
            <a:avLst/>
          </a:prstGeom>
        </p:spPr>
      </p:pic>
      <p:sp>
        <p:nvSpPr>
          <p:cNvPr id="14"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Ms2 ion feature with m/z 132.1016 and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112 sec was selected for run formula de-novo search.</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 list of candidate formula was generated, with different exact mass and precursor type for match the parent ion m/z 132.1016</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512706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Query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972" y="932916"/>
            <a:ext cx="6817260" cy="4015580"/>
          </a:xfrm>
          <a:prstGeom prst="rect">
            <a:avLst/>
          </a:prstGeom>
        </p:spPr>
      </p:pic>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of the formula link for query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KB with formula as search term</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Find Leucine match the formula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search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result:</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C6H13NO2[M+H]+</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3537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b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b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r>
              <a:rPr lang="en-US" altLang="zh-CN" dirty="0" err="1">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0890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067" y="769266"/>
            <a:ext cx="6774436" cy="4464498"/>
          </a:xfrm>
          <a:prstGeom prst="rect">
            <a:avLst/>
          </a:prstGeom>
        </p:spPr>
      </p:pic>
      <p:sp>
        <p:nvSpPr>
          <p:cNvPr id="6" name="矩形 1"/>
          <p:cNvSpPr/>
          <p:nvPr/>
        </p:nvSpPr>
        <p:spPr>
          <a:xfrm>
            <a:off x="3491881" y="2713484"/>
            <a:ext cx="2160240" cy="129614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4283968" y="1633363"/>
            <a:ext cx="4608512" cy="93610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261884"/>
          </a:xfrm>
          <a:prstGeom prst="rect">
            <a:avLst/>
          </a:prstGeom>
          <a:noFill/>
        </p:spPr>
        <p:txBody>
          <a:bodyPr wrap="square" rtlCol="0">
            <a:spAutoFit/>
          </a:bodyPr>
          <a:lstStyle/>
          <a:p>
            <a:r>
              <a:rPr lang="en-US" altLang="zh-CN" sz="1600" u="sng" dirty="0" err="1" smtClean="0"/>
              <a:t>MetaDNA</a:t>
            </a:r>
            <a:r>
              <a:rPr lang="en-US" altLang="zh-CN" sz="1600" u="sng" dirty="0" smtClean="0"/>
              <a:t> Result Table</a:t>
            </a:r>
            <a:endParaRPr lang="en-US" altLang="zh-CN" sz="800" u="sng" dirty="0" smtClean="0"/>
          </a:p>
          <a:p>
            <a:r>
              <a:rPr lang="en-US" altLang="zh-CN" sz="1200" dirty="0" smtClean="0"/>
              <a:t>Show the </a:t>
            </a:r>
            <a:r>
              <a:rPr lang="en-US" altLang="zh-CN" sz="1200" dirty="0" err="1" smtClean="0"/>
              <a:t>MetaDNA</a:t>
            </a:r>
            <a:r>
              <a:rPr lang="en-US" altLang="zh-CN" sz="1200" dirty="0" smtClean="0"/>
              <a:t> DIA annotation result at here, include KEGG ID, KEGG reaction chain information, KEGG partner compound information </a:t>
            </a:r>
            <a:endParaRPr lang="zh-CN" altLang="en-US" sz="1200" dirty="0"/>
          </a:p>
        </p:txBody>
      </p:sp>
      <p:cxnSp>
        <p:nvCxnSpPr>
          <p:cNvPr id="9" name="肘形连接符 22"/>
          <p:cNvCxnSpPr>
            <a:stCxn id="7" idx="1"/>
            <a:endCxn id="8" idx="3"/>
          </p:cNvCxnSpPr>
          <p:nvPr/>
        </p:nvCxnSpPr>
        <p:spPr>
          <a:xfrm rot="10800000">
            <a:off x="2213806" y="1674534"/>
            <a:ext cx="2070162" cy="426883"/>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496" y="3105511"/>
            <a:ext cx="2195736" cy="892552"/>
          </a:xfrm>
          <a:prstGeom prst="rect">
            <a:avLst/>
          </a:prstGeom>
          <a:noFill/>
        </p:spPr>
        <p:txBody>
          <a:bodyPr wrap="square" rtlCol="0">
            <a:spAutoFit/>
          </a:bodyPr>
          <a:lstStyle/>
          <a:p>
            <a:r>
              <a:rPr lang="en-US" altLang="zh-CN" sz="1600" u="sng" dirty="0" err="1" smtClean="0"/>
              <a:t>MetaDNA</a:t>
            </a:r>
            <a:r>
              <a:rPr lang="en-US" altLang="zh-CN" sz="1600" u="sng" dirty="0" smtClean="0"/>
              <a:t> </a:t>
            </a:r>
            <a:r>
              <a:rPr lang="en-US" altLang="zh-CN" sz="1600" u="sng" dirty="0" smtClean="0"/>
              <a:t>Search</a:t>
            </a:r>
          </a:p>
          <a:p>
            <a:r>
              <a:rPr lang="en-US" altLang="zh-CN" sz="1200" dirty="0" smtClean="0"/>
              <a:t>Run </a:t>
            </a:r>
            <a:r>
              <a:rPr lang="en-US" altLang="zh-CN" sz="1200" dirty="0" err="1" smtClean="0"/>
              <a:t>metaDNA</a:t>
            </a:r>
            <a:r>
              <a:rPr lang="en-US" altLang="zh-CN" sz="1200" dirty="0" smtClean="0"/>
              <a:t> search via context menu on the raw data file features explorer </a:t>
            </a:r>
            <a:endParaRPr lang="zh-CN" altLang="en-US" sz="1200" dirty="0"/>
          </a:p>
        </p:txBody>
      </p:sp>
      <p:cxnSp>
        <p:nvCxnSpPr>
          <p:cNvPr id="12" name="肘形连接符 22"/>
          <p:cNvCxnSpPr>
            <a:stCxn id="6" idx="2"/>
            <a:endCxn id="11" idx="3"/>
          </p:cNvCxnSpPr>
          <p:nvPr/>
        </p:nvCxnSpPr>
        <p:spPr>
          <a:xfrm rot="5400000" flipH="1">
            <a:off x="3172696" y="2610324"/>
            <a:ext cx="457841" cy="2340769"/>
          </a:xfrm>
          <a:prstGeom prst="bentConnector4">
            <a:avLst>
              <a:gd name="adj1" fmla="val -49930"/>
              <a:gd name="adj2" fmla="val 730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591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84" y="769267"/>
            <a:ext cx="6777516" cy="4473472"/>
          </a:xfrm>
          <a:prstGeom prst="rect">
            <a:avLst/>
          </a:prstGeom>
        </p:spPr>
      </p:pic>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Infer Alignment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734696" y="4203878"/>
            <a:ext cx="6157784" cy="50405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3849180" y="1910196"/>
            <a:ext cx="4107196" cy="21714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631216"/>
          </a:xfrm>
          <a:prstGeom prst="rect">
            <a:avLst/>
          </a:prstGeom>
          <a:noFill/>
        </p:spPr>
        <p:txBody>
          <a:bodyPr wrap="square" rtlCol="0">
            <a:spAutoFit/>
          </a:bodyPr>
          <a:lstStyle/>
          <a:p>
            <a:r>
              <a:rPr lang="en-US" altLang="zh-CN" sz="1600" u="sng" dirty="0" err="1" smtClean="0"/>
              <a:t>MetaDNA</a:t>
            </a:r>
            <a:r>
              <a:rPr lang="en-US" altLang="zh-CN" sz="1600" u="sng" dirty="0" smtClean="0"/>
              <a:t> Alignment</a:t>
            </a:r>
            <a:endParaRPr lang="en-US" altLang="zh-CN" sz="800" u="sng" dirty="0" smtClean="0"/>
          </a:p>
          <a:p>
            <a:r>
              <a:rPr lang="en-US" altLang="zh-CN" sz="1200" dirty="0" smtClean="0"/>
              <a:t>The MS2 DIA alignment from </a:t>
            </a:r>
            <a:r>
              <a:rPr lang="en-US" altLang="zh-CN" sz="1200" dirty="0" err="1" smtClean="0"/>
              <a:t>metaDNA</a:t>
            </a:r>
            <a:r>
              <a:rPr lang="en-US" altLang="zh-CN" sz="1200" dirty="0" smtClean="0"/>
              <a:t> result will be show at the plot viewer</a:t>
            </a:r>
          </a:p>
          <a:p>
            <a:endParaRPr lang="en-US" altLang="zh-CN" sz="1200" dirty="0"/>
          </a:p>
          <a:p>
            <a:r>
              <a:rPr lang="en-US" altLang="zh-CN" sz="1200" dirty="0"/>
              <a:t>The </a:t>
            </a:r>
            <a:r>
              <a:rPr lang="en-US" altLang="zh-CN" sz="1200" dirty="0" smtClean="0"/>
              <a:t>L-Methionine its predicted as 104.18/133.12 in MS2</a:t>
            </a:r>
            <a:endParaRPr lang="en-US" altLang="zh-CN" sz="1200" dirty="0"/>
          </a:p>
          <a:p>
            <a:endParaRPr lang="zh-CN" altLang="en-US" sz="1200" dirty="0"/>
          </a:p>
        </p:txBody>
      </p:sp>
      <p:cxnSp>
        <p:nvCxnSpPr>
          <p:cNvPr id="9" name="肘形连接符 22"/>
          <p:cNvCxnSpPr>
            <a:stCxn id="7" idx="1"/>
            <a:endCxn id="8" idx="3"/>
          </p:cNvCxnSpPr>
          <p:nvPr/>
        </p:nvCxnSpPr>
        <p:spPr>
          <a:xfrm rot="10800000">
            <a:off x="2213806" y="1859200"/>
            <a:ext cx="1635374" cy="113671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335" y="4391358"/>
            <a:ext cx="2464031" cy="892552"/>
          </a:xfrm>
          <a:prstGeom prst="rect">
            <a:avLst/>
          </a:prstGeom>
          <a:noFill/>
        </p:spPr>
        <p:txBody>
          <a:bodyPr wrap="square" rtlCol="0">
            <a:spAutoFit/>
          </a:bodyPr>
          <a:lstStyle/>
          <a:p>
            <a:r>
              <a:rPr lang="en-US" altLang="zh-CN" sz="1600" u="sng" dirty="0" smtClean="0"/>
              <a:t>View </a:t>
            </a:r>
            <a:r>
              <a:rPr lang="en-US" altLang="zh-CN" sz="1600" u="sng" dirty="0" err="1" smtClean="0"/>
              <a:t>MetaDNA</a:t>
            </a:r>
            <a:r>
              <a:rPr lang="en-US" altLang="zh-CN" sz="1600" u="sng" dirty="0" smtClean="0"/>
              <a:t> Alignment</a:t>
            </a:r>
            <a:endParaRPr lang="en-US" altLang="zh-CN" sz="1600" u="sng" dirty="0" smtClean="0"/>
          </a:p>
          <a:p>
            <a:r>
              <a:rPr lang="en-US" altLang="zh-CN" sz="1200" dirty="0" smtClean="0"/>
              <a:t>Select one row in the result table, and then show </a:t>
            </a:r>
            <a:r>
              <a:rPr lang="en-US" altLang="zh-CN" sz="1200" dirty="0" err="1" smtClean="0"/>
              <a:t>contex</a:t>
            </a:r>
            <a:r>
              <a:rPr lang="en-US" altLang="zh-CN" sz="1200" dirty="0" smtClean="0"/>
              <a:t> menu with mouse right button click </a:t>
            </a:r>
            <a:endParaRPr lang="zh-CN" altLang="en-US" sz="1200" dirty="0"/>
          </a:p>
        </p:txBody>
      </p:sp>
      <p:cxnSp>
        <p:nvCxnSpPr>
          <p:cNvPr id="12" name="肘形连接符 22"/>
          <p:cNvCxnSpPr>
            <a:stCxn id="6" idx="2"/>
            <a:endCxn id="11" idx="2"/>
          </p:cNvCxnSpPr>
          <p:nvPr/>
        </p:nvCxnSpPr>
        <p:spPr>
          <a:xfrm rot="5400000">
            <a:off x="3257483" y="2727804"/>
            <a:ext cx="575975" cy="4536237"/>
          </a:xfrm>
          <a:prstGeom prst="bentConnector3">
            <a:avLst>
              <a:gd name="adj1" fmla="val 13968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798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MS Reference(</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880" y="841276"/>
            <a:ext cx="5621251" cy="4328208"/>
          </a:xfrm>
          <a:prstGeom prst="rect">
            <a:avLst/>
          </a:prstGeom>
        </p:spPr>
      </p:pic>
      <p:sp>
        <p:nvSpPr>
          <p:cNvPr id="13" name="内容占位符 4"/>
          <p:cNvSpPr txBox="1">
            <a:spLocks/>
          </p:cNvSpPr>
          <p:nvPr/>
        </p:nvSpPr>
        <p:spPr>
          <a:xfrm>
            <a:off x="35496" y="899116"/>
            <a:ext cx="3384376" cy="4550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of the MS reference data record(</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CE000446)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database shows that the MS2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of L-Methionine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[104.0528, 133.03] </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result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is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[104.18, 133.12], the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result is agree with the MS reference data record.</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ROI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feature M150T105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annotated as L-Methionine successfully via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software.</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706901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37985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1"/>
          <p:cNvSpPr/>
          <p:nvPr/>
        </p:nvSpPr>
        <p:spPr>
          <a:xfrm>
            <a:off x="1213967" y="5184372"/>
            <a:ext cx="7031027" cy="276999"/>
          </a:xfrm>
          <a:prstGeom prst="rect">
            <a:avLst/>
          </a:prstGeom>
        </p:spPr>
        <p:txBody>
          <a:bodyPr wrap="none">
            <a:spAutoFit/>
          </a:bodyPr>
          <a:lstStyle/>
          <a:p>
            <a:r>
              <a:rPr lang="en-US" altLang="zh-CN" sz="1200" dirty="0" smtClean="0"/>
              <a:t>This document is distributed </a:t>
            </a:r>
            <a:r>
              <a:rPr lang="en-US" altLang="zh-CN" sz="1200" dirty="0"/>
              <a:t>under Creative Commons Attribution-</a:t>
            </a:r>
            <a:r>
              <a:rPr lang="en-US" altLang="zh-CN" sz="1200" dirty="0" err="1"/>
              <a:t>ShareAlike</a:t>
            </a:r>
            <a:r>
              <a:rPr lang="en-US" altLang="zh-CN" sz="1200" dirty="0"/>
              <a:t> 4.0 International Public License</a:t>
            </a:r>
            <a:endParaRPr lang="zh-CN" altLang="en-US" sz="120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96" y="5192225"/>
            <a:ext cx="648072" cy="228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889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566" y="769266"/>
            <a:ext cx="6774434" cy="446449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627785" y="1849388"/>
            <a:ext cx="1584176" cy="7200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Open Explorer</a:t>
            </a:r>
            <a:endParaRPr lang="en-US" altLang="zh-CN" sz="800" u="sng" dirty="0" smtClean="0"/>
          </a:p>
          <a:p>
            <a:r>
              <a:rPr lang="en-US" altLang="zh-CN" sz="1200" dirty="0" smtClean="0"/>
              <a:t>Select one of the raw data file in the file explorer and then open viewer from the context menu.</a:t>
            </a:r>
            <a:endParaRPr lang="zh-CN" altLang="en-US" sz="1200" dirty="0"/>
          </a:p>
        </p:txBody>
      </p:sp>
      <p:cxnSp>
        <p:nvCxnSpPr>
          <p:cNvPr id="8" name="肘形连接符 22"/>
          <p:cNvCxnSpPr>
            <a:stCxn id="6" idx="1"/>
            <a:endCxn id="7" idx="3"/>
          </p:cNvCxnSpPr>
          <p:nvPr/>
        </p:nvCxnSpPr>
        <p:spPr>
          <a:xfrm rot="10800000">
            <a:off x="2213807" y="1489868"/>
            <a:ext cx="413979" cy="71956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3635896" y="4096380"/>
            <a:ext cx="1368152"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4121402" y="1936143"/>
            <a:ext cx="4627062" cy="2073483"/>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65065" y="2671531"/>
            <a:ext cx="2195736" cy="892552"/>
          </a:xfrm>
          <a:prstGeom prst="rect">
            <a:avLst/>
          </a:prstGeom>
          <a:noFill/>
        </p:spPr>
        <p:txBody>
          <a:bodyPr wrap="square" rtlCol="0">
            <a:spAutoFit/>
          </a:bodyPr>
          <a:lstStyle/>
          <a:p>
            <a:r>
              <a:rPr lang="en-US" altLang="zh-CN" sz="1600" u="sng" dirty="0" smtClean="0"/>
              <a:t>Select RT range</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sp>
        <p:nvSpPr>
          <p:cNvPr id="18" name="TextBox 17"/>
          <p:cNvSpPr txBox="1"/>
          <p:nvPr/>
        </p:nvSpPr>
        <p:spPr>
          <a:xfrm>
            <a:off x="52953" y="4441676"/>
            <a:ext cx="2195736" cy="707886"/>
          </a:xfrm>
          <a:prstGeom prst="rect">
            <a:avLst/>
          </a:prstGeom>
          <a:noFill/>
        </p:spPr>
        <p:txBody>
          <a:bodyPr wrap="square" rtlCol="0">
            <a:spAutoFit/>
          </a:bodyPr>
          <a:lstStyle/>
          <a:p>
            <a:r>
              <a:rPr lang="en-US" altLang="zh-CN" sz="1600" u="sng" dirty="0" smtClean="0"/>
              <a:t>View MS1</a:t>
            </a:r>
            <a:endParaRPr lang="en-US" altLang="zh-CN" sz="800" u="sng" dirty="0" smtClean="0"/>
          </a:p>
          <a:p>
            <a:r>
              <a:rPr lang="en-US" altLang="zh-CN" sz="1200" dirty="0" smtClean="0"/>
              <a:t>Display MS1 ions in a given </a:t>
            </a:r>
            <a:r>
              <a:rPr lang="en-US" altLang="zh-CN" sz="1200" dirty="0" err="1" smtClean="0"/>
              <a:t>rt</a:t>
            </a:r>
            <a:r>
              <a:rPr lang="en-US" altLang="zh-CN" sz="1200" dirty="0" smtClean="0"/>
              <a:t> range.</a:t>
            </a:r>
            <a:endParaRPr lang="zh-CN" altLang="en-US" sz="1200" dirty="0"/>
          </a:p>
        </p:txBody>
      </p:sp>
      <p:cxnSp>
        <p:nvCxnSpPr>
          <p:cNvPr id="19" name="肘形连接符 22"/>
          <p:cNvCxnSpPr>
            <a:stCxn id="15" idx="1"/>
            <a:endCxn id="17" idx="3"/>
          </p:cNvCxnSpPr>
          <p:nvPr/>
        </p:nvCxnSpPr>
        <p:spPr>
          <a:xfrm rot="10800000">
            <a:off x="2260802" y="3117808"/>
            <a:ext cx="1375095" cy="140324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2"/>
            <a:endCxn id="18" idx="2"/>
          </p:cNvCxnSpPr>
          <p:nvPr/>
        </p:nvCxnSpPr>
        <p:spPr>
          <a:xfrm rot="5400000">
            <a:off x="3222909" y="1937538"/>
            <a:ext cx="1139936" cy="5284112"/>
          </a:xfrm>
          <a:prstGeom prst="bentConnector3">
            <a:avLst>
              <a:gd name="adj1" fmla="val 12005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190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333" y="785640"/>
            <a:ext cx="6723668" cy="4448124"/>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Explorer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Contex</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Menu</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6156176" y="4368738"/>
            <a:ext cx="1008112" cy="88139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4"/>
          <p:cNvSpPr txBox="1">
            <a:spLocks/>
          </p:cNvSpPr>
          <p:nvPr/>
        </p:nvSpPr>
        <p:spPr>
          <a:xfrm>
            <a:off x="35496" y="1154887"/>
            <a:ext cx="2384837"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Reset: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 reset explorer to initial status</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Pin:</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mouse select of the RT range will not update explorer to new RT range</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TIC/BPC: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switch the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between the TIC and BPC </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Filter MS2: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Show the ms2 ions in the given RT selection range</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722021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9" y="769267"/>
            <a:ext cx="6840760" cy="4492673"/>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MS1 Ions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5148064" y="2860022"/>
            <a:ext cx="1059905" cy="5040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268" y="3435270"/>
            <a:ext cx="2195736" cy="892552"/>
          </a:xfrm>
          <a:prstGeom prst="rect">
            <a:avLst/>
          </a:prstGeom>
          <a:noFill/>
        </p:spPr>
        <p:txBody>
          <a:bodyPr wrap="square" rtlCol="0">
            <a:spAutoFit/>
          </a:bodyPr>
          <a:lstStyle/>
          <a:p>
            <a:r>
              <a:rPr lang="en-US" altLang="zh-CN" sz="1600" u="sng" dirty="0" smtClean="0"/>
              <a:t>Show Matrix</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cxnSp>
        <p:nvCxnSpPr>
          <p:cNvPr id="8" name="肘形连接符 22"/>
          <p:cNvCxnSpPr>
            <a:stCxn id="15" idx="0"/>
            <a:endCxn id="7" idx="0"/>
          </p:cNvCxnSpPr>
          <p:nvPr/>
        </p:nvCxnSpPr>
        <p:spPr>
          <a:xfrm rot="16200000" flipH="1" flipV="1">
            <a:off x="3109453" y="866705"/>
            <a:ext cx="575248" cy="4561881"/>
          </a:xfrm>
          <a:prstGeom prst="bentConnector3">
            <a:avLst>
              <a:gd name="adj1" fmla="val -3973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51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2800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Cos Similarity</a:t>
            </a:r>
            <a:endParaRPr lang="zh-CN" altLang="en-US" sz="3600" dirty="0"/>
          </a:p>
        </p:txBody>
      </p:sp>
      <p:sp>
        <p:nvSpPr>
          <p:cNvPr id="5" name="内容占位符 4"/>
          <p:cNvSpPr>
            <a:spLocks noGrp="1"/>
          </p:cNvSpPr>
          <p:nvPr>
            <p:ph idx="4294967295"/>
          </p:nvPr>
        </p:nvSpPr>
        <p:spPr>
          <a:xfrm>
            <a:off x="2483768" y="4850312"/>
            <a:ext cx="4680520" cy="432048"/>
          </a:xfrm>
        </p:spPr>
        <p:txBody>
          <a:bodyPr>
            <a:normAutofit/>
          </a:bodyPr>
          <a:lstStyle/>
          <a:p>
            <a:pPr>
              <a:buFont typeface="Wingdings" panose="05000000000000000000" pitchFamily="2" charset="2"/>
              <a:buChar char="v"/>
            </a:pPr>
            <a:r>
              <a:rPr lang="en-US" altLang="zh-CN" sz="1200" dirty="0" smtClean="0">
                <a:solidFill>
                  <a:srgbClr val="203864"/>
                </a:solidFill>
                <a:latin typeface="Tahoma" panose="020B0604030504040204" pitchFamily="34" charset="0"/>
                <a:ea typeface="Tahoma" panose="020B0604030504040204" pitchFamily="34" charset="0"/>
                <a:cs typeface="Tahoma" panose="020B0604030504040204" pitchFamily="34" charset="0"/>
              </a:rPr>
              <a:t>vector x, y could be in different value scale range.</a:t>
            </a:r>
          </a:p>
        </p:txBody>
      </p:sp>
      <p:pic>
        <p:nvPicPr>
          <p:cNvPr id="9"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3505572"/>
            <a:ext cx="2201827" cy="1344740"/>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95536" y="972322"/>
                <a:ext cx="8227457" cy="3806099"/>
              </a:xfrm>
              <a:prstGeom prst="rect">
                <a:avLst/>
              </a:prstGeom>
              <a:noFill/>
            </p:spPr>
            <p:txBody>
              <a:bodyPr wrap="square" lIns="71305" tIns="35652" rIns="71305" bIns="35652" rtlCol="0">
                <a:spAutoFit/>
              </a:bodyPr>
              <a:lstStyle/>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in the same direction, then it means the angle of this two vector is ZERO, </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will be maximized. cos(0°)=1</a:t>
                </a:r>
                <a:r>
                  <a:rPr lang="en-US" altLang="zh-CN" dirty="0" smtClean="0">
                    <a:solidFill>
                      <a:srgbClr val="203864"/>
                    </a:solidFill>
                    <a:latin typeface="微软雅黑" panose="020B0503020204020204" pitchFamily="34" charset="-122"/>
                    <a:ea typeface="微软雅黑" panose="020B0503020204020204" pitchFamily="34" charset="-122"/>
                  </a:rPr>
                  <a:t>, means of those two spectra is identical;</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is </a:t>
                </a:r>
                <a:r>
                  <a:rPr lang="en-US" altLang="zh-CN" dirty="0">
                    <a:solidFill>
                      <a:srgbClr val="203864"/>
                    </a:solidFill>
                    <a:latin typeface="微软雅黑" panose="020B0503020204020204" pitchFamily="34" charset="-122"/>
                    <a:ea typeface="微软雅黑" panose="020B0503020204020204" pitchFamily="34" charset="-122"/>
                  </a:rPr>
                  <a:t>not </a:t>
                </a:r>
                <a:r>
                  <a:rPr lang="en-US" altLang="zh-CN" dirty="0" smtClean="0">
                    <a:solidFill>
                      <a:srgbClr val="203864"/>
                    </a:solidFill>
                    <a:latin typeface="微软雅黑" panose="020B0503020204020204" pitchFamily="34" charset="-122"/>
                    <a:ea typeface="微软雅黑" panose="020B0503020204020204" pitchFamily="34" charset="-122"/>
                  </a:rPr>
                  <a:t>relevant to each other</a:t>
                </a:r>
                <a:r>
                  <a:rPr lang="en-US" altLang="zh-CN" dirty="0">
                    <a:solidFill>
                      <a:srgbClr val="203864"/>
                    </a:solidFill>
                    <a:latin typeface="微软雅黑" panose="020B0503020204020204" pitchFamily="34" charset="-122"/>
                    <a:ea typeface="微软雅黑" panose="020B0503020204020204" pitchFamily="34" charset="-122"/>
                  </a:rPr>
                  <a:t>, which means </a:t>
                </a:r>
                <a:r>
                  <a:rPr lang="en-US" altLang="zh-CN" dirty="0" smtClean="0">
                    <a:solidFill>
                      <a:srgbClr val="203864"/>
                    </a:solidFill>
                    <a:latin typeface="微软雅黑" panose="020B0503020204020204" pitchFamily="34" charset="-122"/>
                    <a:ea typeface="微软雅黑" panose="020B0503020204020204" pitchFamily="34" charset="-122"/>
                  </a:rPr>
                  <a:t>orthogonal, then the angle of this two vector should be 90, </a:t>
                </a:r>
                <a:r>
                  <a:rPr lang="en-US" altLang="zh-CN"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is ZERO. cos(90°)=0</a:t>
                </a:r>
                <a:r>
                  <a:rPr lang="en-US" altLang="zh-CN" dirty="0" smtClean="0">
                    <a:solidFill>
                      <a:srgbClr val="203864"/>
                    </a:solidFill>
                    <a:latin typeface="微软雅黑" panose="020B0503020204020204" pitchFamily="34" charset="-122"/>
                    <a:ea typeface="微软雅黑" panose="020B0503020204020204" pitchFamily="34" charset="-122"/>
                  </a:rPr>
                  <a:t>, means the two </a:t>
                </a:r>
                <a:r>
                  <a:rPr lang="en-US" altLang="zh-CN" dirty="0">
                    <a:solidFill>
                      <a:srgbClr val="203864"/>
                    </a:solidFill>
                    <a:latin typeface="微软雅黑" panose="020B0503020204020204" pitchFamily="34" charset="-122"/>
                    <a:ea typeface="微软雅黑" panose="020B0503020204020204" pitchFamily="34" charset="-122"/>
                  </a:rPr>
                  <a:t>spectra are </a:t>
                </a:r>
                <a:r>
                  <a:rPr lang="en-US" altLang="zh-CN" dirty="0" smtClean="0">
                    <a:solidFill>
                      <a:srgbClr val="203864"/>
                    </a:solidFill>
                    <a:latin typeface="微软雅黑" panose="020B0503020204020204" pitchFamily="34" charset="-122"/>
                    <a:ea typeface="微软雅黑" panose="020B0503020204020204" pitchFamily="34" charset="-122"/>
                  </a:rPr>
                  <a:t>totally different.</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solidFill>
                    <a:srgbClr val="203864"/>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400" dirty="0" smtClean="0">
                          <a:solidFill>
                            <a:srgbClr val="203864"/>
                          </a:solidFill>
                          <a:latin typeface="Cambria Math"/>
                          <a:ea typeface="微软雅黑" panose="020B0503020204020204" pitchFamily="34" charset="-122"/>
                        </a:rPr>
                        <m:t>cos</m:t>
                      </m:r>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m:rPr>
                              <m:sty m:val="p"/>
                            </m:rPr>
                            <a:rPr lang="en-US" altLang="zh-CN" sz="2400" b="0" i="0" dirty="0" smtClean="0">
                              <a:solidFill>
                                <a:srgbClr val="203864"/>
                              </a:solidFill>
                              <a:latin typeface="Cambria Math"/>
                              <a:ea typeface="微软雅黑" panose="020B0503020204020204" pitchFamily="34" charset="-122"/>
                            </a:rPr>
                            <m:t>x</m:t>
                          </m:r>
                          <m:r>
                            <a:rPr lang="en-US" altLang="zh-CN" sz="2400" b="0" i="0" dirty="0" smtClean="0">
                              <a:solidFill>
                                <a:srgbClr val="203864"/>
                              </a:solidFill>
                              <a:latin typeface="Cambria Math"/>
                              <a:ea typeface="微软雅黑" panose="020B0503020204020204" pitchFamily="34" charset="-122"/>
                            </a:rPr>
                            <m:t>,</m:t>
                          </m:r>
                          <m:r>
                            <m:rPr>
                              <m:sty m:val="p"/>
                            </m:rPr>
                            <a:rPr lang="en-US" altLang="zh-CN" sz="2400" b="0" i="0" dirty="0" smtClean="0">
                              <a:solidFill>
                                <a:srgbClr val="203864"/>
                              </a:solidFill>
                              <a:latin typeface="Cambria Math"/>
                              <a:ea typeface="微软雅黑" panose="020B0503020204020204" pitchFamily="34" charset="-122"/>
                            </a:rPr>
                            <m:t>y</m:t>
                          </m:r>
                        </m:e>
                      </m:d>
                      <m:r>
                        <a:rPr lang="en-US" altLang="zh-CN" sz="2400" b="0" i="0" dirty="0" smtClean="0">
                          <a:solidFill>
                            <a:srgbClr val="203864"/>
                          </a:solidFill>
                          <a:latin typeface="Cambria Math"/>
                          <a:ea typeface="微软雅黑" panose="020B0503020204020204" pitchFamily="34" charset="-122"/>
                        </a:rPr>
                        <m:t>=</m:t>
                      </m:r>
                      <m:f>
                        <m:fPr>
                          <m:ctrlPr>
                            <a:rPr lang="en-US" altLang="zh-CN" sz="2400" b="0" i="1" dirty="0" smtClean="0">
                              <a:solidFill>
                                <a:srgbClr val="203864"/>
                              </a:solidFill>
                              <a:latin typeface="Cambria Math" panose="02040503050406030204" pitchFamily="18" charset="0"/>
                              <a:ea typeface="微软雅黑" panose="020B0503020204020204" pitchFamily="34" charset="-122"/>
                            </a:rPr>
                          </m:ctrlPr>
                        </m:fPr>
                        <m:num>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a:rPr lang="en-US" altLang="zh-CN" sz="2400" b="0" i="1" dirty="0" smtClean="0">
                                      <a:solidFill>
                                        <a:srgbClr val="203864"/>
                                      </a:solidFill>
                                      <a:latin typeface="Cambria Math"/>
                                      <a:ea typeface="微软雅黑" panose="020B0503020204020204" pitchFamily="34" charset="-122"/>
                                    </a:rPr>
                                    <m:t>𝑥</m:t>
                                  </m:r>
                                  <m:r>
                                    <a:rPr lang="en-US" altLang="zh-CN" sz="2400" b="0" i="1" dirty="0" smtClean="0">
                                      <a:solidFill>
                                        <a:srgbClr val="203864"/>
                                      </a:solidFill>
                                      <a:latin typeface="Cambria Math"/>
                                      <a:ea typeface="Cambria Math"/>
                                    </a:rPr>
                                    <m:t>×</m:t>
                                  </m:r>
                                  <m:r>
                                    <a:rPr lang="en-US" altLang="zh-CN" sz="2400" b="0" i="1" dirty="0" smtClean="0">
                                      <a:solidFill>
                                        <a:srgbClr val="203864"/>
                                      </a:solidFill>
                                      <a:latin typeface="Cambria Math"/>
                                      <a:ea typeface="Cambria Math"/>
                                    </a:rPr>
                                    <m:t>𝑦</m:t>
                                  </m:r>
                                </m:e>
                              </m:d>
                            </m:e>
                          </m:nary>
                        </m:num>
                        <m:den>
                          <m:rad>
                            <m:radPr>
                              <m:deg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radPr>
                            <m:deg/>
                            <m:e>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sSup>
                                        <m:sSupPr>
                                          <m:ctrlPr>
                                            <a:rPr lang="en-US" altLang="zh-CN" sz="2400" i="1" dirty="0">
                                              <a:solidFill>
                                                <a:srgbClr val="203864"/>
                                              </a:solidFill>
                                              <a:latin typeface="Cambria Math" panose="02040503050406030204" pitchFamily="18" charset="0"/>
                                              <a:ea typeface="微软雅黑" panose="020B0503020204020204" pitchFamily="34" charset="-122"/>
                                            </a:rPr>
                                          </m:ctrlPr>
                                        </m:sSupPr>
                                        <m:e>
                                          <m:sSub>
                                            <m:sSubPr>
                                              <m:ctrlPr>
                                                <a:rPr lang="en-US" altLang="zh-CN" sz="2400" i="1" dirty="0">
                                                  <a:solidFill>
                                                    <a:srgbClr val="203864"/>
                                                  </a:solidFill>
                                                  <a:latin typeface="Cambria Math" panose="02040503050406030204" pitchFamily="18" charset="0"/>
                                                  <a:ea typeface="微软雅黑" panose="020B0503020204020204" pitchFamily="34" charset="-122"/>
                                                </a:rPr>
                                              </m:ctrlPr>
                                            </m:sSubPr>
                                            <m:e>
                                              <m:r>
                                                <a:rPr lang="en-US" altLang="zh-CN" sz="2400" i="1" dirty="0">
                                                  <a:solidFill>
                                                    <a:srgbClr val="203864"/>
                                                  </a:solidFill>
                                                  <a:latin typeface="Cambria Math"/>
                                                  <a:ea typeface="微软雅黑" panose="020B0503020204020204" pitchFamily="34" charset="-122"/>
                                                </a:rPr>
                                                <m:t>𝑥</m:t>
                                              </m:r>
                                            </m:e>
                                            <m:sub>
                                              <m:r>
                                                <a:rPr lang="en-US" altLang="zh-CN" sz="2400" i="1" dirty="0">
                                                  <a:solidFill>
                                                    <a:srgbClr val="203864"/>
                                                  </a:solidFill>
                                                  <a:latin typeface="Cambria Math"/>
                                                  <a:ea typeface="微软雅黑" panose="020B0503020204020204" pitchFamily="34" charset="-122"/>
                                                </a:rPr>
                                                <m:t>𝑖</m:t>
                                              </m:r>
                                            </m:sub>
                                          </m:sSub>
                                        </m:e>
                                        <m:sup>
                                          <m:r>
                                            <a:rPr lang="en-US" altLang="zh-CN" sz="2400" i="1" dirty="0">
                                              <a:solidFill>
                                                <a:srgbClr val="203864"/>
                                              </a:solidFill>
                                              <a:latin typeface="Cambria Math"/>
                                              <a:ea typeface="微软雅黑" panose="020B0503020204020204" pitchFamily="34" charset="-122"/>
                                            </a:rPr>
                                            <m:t>2</m:t>
                                          </m:r>
                                        </m:sup>
                                      </m:sSup>
                                    </m:e>
                                  </m:d>
                                  <m:r>
                                    <a:rPr lang="en-US" altLang="zh-CN" sz="2400" b="0" i="1" dirty="0" smtClean="0">
                                      <a:solidFill>
                                        <a:srgbClr val="203864"/>
                                      </a:solidFill>
                                      <a:latin typeface="Cambria Math"/>
                                      <a:ea typeface="Cambria Math"/>
                                    </a:rPr>
                                    <m:t>×</m:t>
                                  </m:r>
                                  <m:nary>
                                    <m:naryPr>
                                      <m:chr m:val="∑"/>
                                      <m:subHide m:val="on"/>
                                      <m:supHide m:val="on"/>
                                      <m:ctrlPr>
                                        <a:rPr lang="en-US" altLang="zh-CN" sz="2400" b="0" i="1" dirty="0" smtClean="0">
                                          <a:solidFill>
                                            <a:srgbClr val="203864"/>
                                          </a:solidFill>
                                          <a:latin typeface="Cambria Math" panose="02040503050406030204" pitchFamily="18" charset="0"/>
                                          <a:ea typeface="Cambria Math"/>
                                        </a:rPr>
                                      </m:ctrlPr>
                                    </m:naryPr>
                                    <m:sub/>
                                    <m:sup/>
                                    <m:e>
                                      <m:d>
                                        <m:dPr>
                                          <m:ctrlPr>
                                            <a:rPr lang="en-US" altLang="zh-CN" sz="2400" b="0" i="1" dirty="0" smtClean="0">
                                              <a:solidFill>
                                                <a:srgbClr val="203864"/>
                                              </a:solidFill>
                                              <a:latin typeface="Cambria Math" panose="02040503050406030204" pitchFamily="18" charset="0"/>
                                              <a:ea typeface="Cambria Math"/>
                                            </a:rPr>
                                          </m:ctrlPr>
                                        </m:dPr>
                                        <m:e>
                                          <m:sSup>
                                            <m:sSupPr>
                                              <m:ctrlPr>
                                                <a:rPr lang="en-US" altLang="zh-CN" sz="2400" b="0" i="1" dirty="0" smtClean="0">
                                                  <a:solidFill>
                                                    <a:srgbClr val="203864"/>
                                                  </a:solidFill>
                                                  <a:latin typeface="Cambria Math" panose="02040503050406030204" pitchFamily="18" charset="0"/>
                                                  <a:ea typeface="Cambria Math"/>
                                                </a:rPr>
                                              </m:ctrlPr>
                                            </m:sSupPr>
                                            <m:e>
                                              <m:sSub>
                                                <m:sSubPr>
                                                  <m:ctrlPr>
                                                    <a:rPr lang="en-US" altLang="zh-CN" sz="2400" b="0" i="1" dirty="0" smtClean="0">
                                                      <a:solidFill>
                                                        <a:srgbClr val="203864"/>
                                                      </a:solidFill>
                                                      <a:latin typeface="Cambria Math" panose="02040503050406030204" pitchFamily="18" charset="0"/>
                                                      <a:ea typeface="Cambria Math"/>
                                                    </a:rPr>
                                                  </m:ctrlPr>
                                                </m:sSubPr>
                                                <m:e>
                                                  <m:r>
                                                    <a:rPr lang="en-US" altLang="zh-CN" sz="2400" b="0" i="1" dirty="0" smtClean="0">
                                                      <a:solidFill>
                                                        <a:srgbClr val="203864"/>
                                                      </a:solidFill>
                                                      <a:latin typeface="Cambria Math"/>
                                                      <a:ea typeface="Cambria Math"/>
                                                    </a:rPr>
                                                    <m:t>𝑦</m:t>
                                                  </m:r>
                                                </m:e>
                                                <m:sub>
                                                  <m:r>
                                                    <a:rPr lang="en-US" altLang="zh-CN" sz="2400" b="0" i="1" dirty="0" smtClean="0">
                                                      <a:solidFill>
                                                        <a:srgbClr val="203864"/>
                                                      </a:solidFill>
                                                      <a:latin typeface="Cambria Math"/>
                                                      <a:ea typeface="Cambria Math"/>
                                                    </a:rPr>
                                                    <m:t>𝑖</m:t>
                                                  </m:r>
                                                </m:sub>
                                              </m:sSub>
                                            </m:e>
                                            <m:sup>
                                              <m:r>
                                                <a:rPr lang="en-US" altLang="zh-CN" sz="2400" b="0" i="1" dirty="0" smtClean="0">
                                                  <a:solidFill>
                                                    <a:srgbClr val="203864"/>
                                                  </a:solidFill>
                                                  <a:latin typeface="Cambria Math"/>
                                                  <a:ea typeface="Cambria Math"/>
                                                </a:rPr>
                                                <m:t>2</m:t>
                                              </m:r>
                                            </m:sup>
                                          </m:sSup>
                                        </m:e>
                                      </m:d>
                                    </m:e>
                                  </m:nary>
                                </m:e>
                              </m:nary>
                            </m:e>
                          </m:rad>
                        </m:den>
                      </m:f>
                    </m:oMath>
                  </m:oMathPara>
                </a14:m>
                <a:endParaRPr lang="en-US" altLang="zh-CN" sz="2400" dirty="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5536" y="972322"/>
                <a:ext cx="8227457" cy="3806099"/>
              </a:xfrm>
              <a:prstGeom prst="rect">
                <a:avLst/>
              </a:prstGeom>
              <a:blipFill>
                <a:blip r:embed="rId4"/>
                <a:stretch>
                  <a:fillRect l="-741" t="-1282" r="-1778"/>
                </a:stretch>
              </a:blipFill>
            </p:spPr>
            <p:txBody>
              <a:bodyPr/>
              <a:lstStyle/>
              <a:p>
                <a:r>
                  <a:rPr lang="en-US">
                    <a:noFill/>
                  </a:rPr>
                  <a:t> </a:t>
                </a:r>
              </a:p>
            </p:txBody>
          </p:sp>
        </mc:Fallback>
      </mc:AlternateContent>
    </p:spTree>
    <p:extLst>
      <p:ext uri="{BB962C8B-B14F-4D97-AF65-F5344CB8AC3E}">
        <p14:creationId xmlns:p14="http://schemas.microsoft.com/office/powerpoint/2010/main" val="18190582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7" dur="500"/>
                                        <p:tgtEl>
                                          <p:spTgt spid="1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1000"/>
                                        <p:tgtEl>
                                          <p:spTgt spid="11">
                                            <p:txEl>
                                              <p:pRg st="0" end="0"/>
                                            </p:txEl>
                                          </p:spTgt>
                                        </p:tgtEl>
                                      </p:cBhvr>
                                    </p:animEffect>
                                    <p:anim calcmode="lin" valueType="num">
                                      <p:cBhvr>
                                        <p:cTn id="1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1000"/>
                                        <p:tgtEl>
                                          <p:spTgt spid="11">
                                            <p:txEl>
                                              <p:pRg st="2" end="2"/>
                                            </p:txEl>
                                          </p:spTgt>
                                        </p:tgtEl>
                                      </p:cBhvr>
                                    </p:animEffect>
                                    <p:anim calcmode="lin" valueType="num">
                                      <p:cBhvr>
                                        <p:cTn id="2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graphicFrame>
        <p:nvGraphicFramePr>
          <p:cNvPr id="3" name="表格 3"/>
          <p:cNvGraphicFramePr>
            <a:graphicFrameLocks noGrp="1"/>
          </p:cNvGraphicFramePr>
          <p:nvPr>
            <p:extLst>
              <p:ext uri="{D42A27DB-BD31-4B8C-83A1-F6EECF244321}">
                <p14:modId xmlns:p14="http://schemas.microsoft.com/office/powerpoint/2010/main" val="2335226487"/>
              </p:ext>
            </p:extLst>
          </p:nvPr>
        </p:nvGraphicFramePr>
        <p:xfrm>
          <a:off x="6298954" y="1146727"/>
          <a:ext cx="1800200" cy="182880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200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50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61277">
                <a:tc>
                  <a:txBody>
                    <a:bodyPr/>
                    <a:lstStyle/>
                    <a:p>
                      <a:r>
                        <a:rPr lang="en-US" altLang="zh-CN" dirty="0" smtClean="0"/>
                        <a:t>350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p:graphicFrame>
        <p:nvGraphicFramePr>
          <p:cNvPr id="4" name="表格 5"/>
          <p:cNvGraphicFramePr>
            <a:graphicFrameLocks noGrp="1"/>
          </p:cNvGraphicFramePr>
          <p:nvPr>
            <p:extLst>
              <p:ext uri="{D42A27DB-BD31-4B8C-83A1-F6EECF244321}">
                <p14:modId xmlns:p14="http://schemas.microsoft.com/office/powerpoint/2010/main" val="3592135420"/>
              </p:ext>
            </p:extLst>
          </p:nvPr>
        </p:nvGraphicFramePr>
        <p:xfrm>
          <a:off x="6298954" y="3436152"/>
          <a:ext cx="1800200" cy="146304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60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310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6298954" y="3091961"/>
            <a:ext cx="1082925" cy="369332"/>
          </a:xfrm>
          <a:prstGeom prst="rect">
            <a:avLst/>
          </a:prstGeom>
          <a:noFill/>
        </p:spPr>
        <p:txBody>
          <a:bodyPr wrap="none" rtlCol="0">
            <a:spAutoFit/>
          </a:bodyPr>
          <a:lstStyle/>
          <a:p>
            <a:r>
              <a:rPr lang="en-US" altLang="zh-CN" dirty="0" smtClean="0"/>
              <a:t>reference</a:t>
            </a:r>
            <a:endParaRPr lang="zh-CN" altLang="en-US" dirty="0"/>
          </a:p>
        </p:txBody>
      </p:sp>
      <p:sp>
        <p:nvSpPr>
          <p:cNvPr id="6" name="TextBox 5"/>
          <p:cNvSpPr txBox="1"/>
          <p:nvPr/>
        </p:nvSpPr>
        <p:spPr>
          <a:xfrm>
            <a:off x="485562" y="1015222"/>
            <a:ext cx="472586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Forward: using query as base matrix</a:t>
            </a:r>
          </a:p>
        </p:txBody>
      </p:sp>
      <p:graphicFrame>
        <p:nvGraphicFramePr>
          <p:cNvPr id="7" name="表格 9"/>
          <p:cNvGraphicFramePr>
            <a:graphicFrameLocks noGrp="1"/>
          </p:cNvGraphicFramePr>
          <p:nvPr>
            <p:extLst>
              <p:ext uri="{D42A27DB-BD31-4B8C-83A1-F6EECF244321}">
                <p14:modId xmlns:p14="http://schemas.microsoft.com/office/powerpoint/2010/main" val="3718051536"/>
              </p:ext>
            </p:extLst>
          </p:nvPr>
        </p:nvGraphicFramePr>
        <p:xfrm>
          <a:off x="1187624" y="1421307"/>
          <a:ext cx="3735143" cy="1097280"/>
        </p:xfrm>
        <a:graphic>
          <a:graphicData uri="http://schemas.openxmlformats.org/drawingml/2006/table">
            <a:tbl>
              <a:tblPr firstRow="1" bandRow="1">
                <a:tableStyleId>{125E5076-3810-47DD-B79F-674D7AD40C01}</a:tableStyleId>
              </a:tblPr>
              <a:tblGrid>
                <a:gridCol w="1286871">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tblGrid>
              <a:tr h="288032">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350</a:t>
                      </a:r>
                      <a:endParaRPr lang="zh-CN" altLang="en-US" dirty="0"/>
                    </a:p>
                  </a:txBody>
                  <a:tcPr/>
                </a:tc>
                <a:extLst>
                  <a:ext uri="{0D108BD9-81ED-4DB2-BD59-A6C34878D82A}">
                    <a16:rowId xmlns:a16="http://schemas.microsoft.com/office/drawing/2014/main" val="10000"/>
                  </a:ext>
                </a:extLst>
              </a:tr>
              <a:tr h="288032">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50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80</a:t>
                      </a:r>
                      <a:endParaRPr lang="zh-CN" altLang="en-US" dirty="0"/>
                    </a:p>
                  </a:txBody>
                  <a:tcPr/>
                </a:tc>
                <a:extLst>
                  <a:ext uri="{0D108BD9-81ED-4DB2-BD59-A6C34878D82A}">
                    <a16:rowId xmlns:a16="http://schemas.microsoft.com/office/drawing/2014/main" val="10001"/>
                  </a:ext>
                </a:extLst>
              </a:tr>
              <a:tr h="288032">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9285" y="2558503"/>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m:rPr>
                                        <m:brk m:alnAt="7"/>
                                      </m:rPr>
                                      <a:rPr lang="en-US" altLang="zh-CN" sz="1600" b="0" i="1" smtClean="0">
                                        <a:solidFill>
                                          <a:srgbClr val="203864"/>
                                        </a:solidFill>
                                        <a:latin typeface="Cambria Math"/>
                                        <a:ea typeface="微软雅黑" panose="020B0503020204020204" pitchFamily="34" charset="-122"/>
                                      </a:rPr>
                                      <m:t>𝑞</m:t>
                                    </m:r>
                                    <m:r>
                                      <a:rPr lang="en-US" altLang="zh-CN" sz="1600" b="0" i="1" smtClean="0">
                                        <a:solidFill>
                                          <a:srgbClr val="203864"/>
                                        </a:solidFill>
                                        <a:latin typeface="Cambria Math"/>
                                        <a:ea typeface="微软雅黑" panose="020B0503020204020204" pitchFamily="34" charset="-122"/>
                                      </a:rPr>
                                      <m:t>𝑢𝑒𝑟𝑦</m:t>
                                    </m:r>
                                  </m:e>
                                  <m:e>
                                    <m:r>
                                      <a:rPr lang="en-US" altLang="zh-CN" sz="1600" b="0" i="1" smtClean="0">
                                        <a:solidFill>
                                          <a:srgbClr val="203864"/>
                                        </a:solidFill>
                                        <a:latin typeface="Cambria Math"/>
                                        <a:ea typeface="微软雅黑" panose="020B0503020204020204" pitchFamily="34" charset="-122"/>
                                      </a:rPr>
                                      <m:t>𝑟𝑒𝑓𝑒𝑟𝑒𝑛𝑐𝑒</m:t>
                                    </m:r>
                                  </m:e>
                                </m:mr>
                              </m:m>
                            </m:e>
                          </m:d>
                          <m:r>
                            <a:rPr lang="en-US" altLang="zh-CN" sz="1600" i="1">
                              <a:solidFill>
                                <a:srgbClr val="203864"/>
                              </a:solidFill>
                              <a:latin typeface="Cambria Math"/>
                              <a:ea typeface="微软雅黑" panose="020B0503020204020204" pitchFamily="34" charset="-122"/>
                            </a:rPr>
                            <m:t>=0.7978698</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285" y="2558503"/>
                <a:ext cx="5648872" cy="318222"/>
              </a:xfrm>
              <a:prstGeom prst="rect">
                <a:avLst/>
              </a:prstGeom>
              <a:blipFill>
                <a:blip r:embed="rId2"/>
                <a:stretch>
                  <a:fillRect b="-13462"/>
                </a:stretch>
              </a:blipFill>
            </p:spPr>
            <p:txBody>
              <a:bodyPr/>
              <a:lstStyle/>
              <a:p>
                <a:r>
                  <a:rPr lang="en-US">
                    <a:noFill/>
                  </a:rPr>
                  <a:t> </a:t>
                </a:r>
              </a:p>
            </p:txBody>
          </p:sp>
        </mc:Fallback>
      </mc:AlternateContent>
      <p:sp>
        <p:nvSpPr>
          <p:cNvPr id="9" name="TextBox 8"/>
          <p:cNvSpPr txBox="1"/>
          <p:nvPr/>
        </p:nvSpPr>
        <p:spPr>
          <a:xfrm>
            <a:off x="480183" y="2929643"/>
            <a:ext cx="502792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Reverse: using reference as base matrix</a:t>
            </a:r>
          </a:p>
        </p:txBody>
      </p:sp>
      <p:graphicFrame>
        <p:nvGraphicFramePr>
          <p:cNvPr id="10" name="表格 13"/>
          <p:cNvGraphicFramePr>
            <a:graphicFrameLocks noGrp="1"/>
          </p:cNvGraphicFramePr>
          <p:nvPr>
            <p:extLst>
              <p:ext uri="{D42A27DB-BD31-4B8C-83A1-F6EECF244321}">
                <p14:modId xmlns:p14="http://schemas.microsoft.com/office/powerpoint/2010/main" val="63343677"/>
              </p:ext>
            </p:extLst>
          </p:nvPr>
        </p:nvGraphicFramePr>
        <p:xfrm>
          <a:off x="1297605" y="3385073"/>
          <a:ext cx="3024337" cy="1097280"/>
        </p:xfrm>
        <a:graphic>
          <a:graphicData uri="http://schemas.openxmlformats.org/drawingml/2006/table">
            <a:tbl>
              <a:tblPr firstRow="1" bandRow="1">
                <a:tableStyleId>{125E5076-3810-47DD-B79F-674D7AD40C01}</a:tableStyleId>
              </a:tblPr>
              <a:tblGrid>
                <a:gridCol w="1108777">
                  <a:extLst>
                    <a:ext uri="{9D8B030D-6E8A-4147-A177-3AD203B41FA5}">
                      <a16:colId xmlns:a16="http://schemas.microsoft.com/office/drawing/2014/main" val="20000"/>
                    </a:ext>
                  </a:extLst>
                </a:gridCol>
                <a:gridCol w="571410">
                  <a:extLst>
                    <a:ext uri="{9D8B030D-6E8A-4147-A177-3AD203B41FA5}">
                      <a16:colId xmlns:a16="http://schemas.microsoft.com/office/drawing/2014/main" val="20001"/>
                    </a:ext>
                  </a:extLst>
                </a:gridCol>
                <a:gridCol w="672075">
                  <a:extLst>
                    <a:ext uri="{9D8B030D-6E8A-4147-A177-3AD203B41FA5}">
                      <a16:colId xmlns:a16="http://schemas.microsoft.com/office/drawing/2014/main" val="20002"/>
                    </a:ext>
                  </a:extLst>
                </a:gridCol>
                <a:gridCol w="672075">
                  <a:extLst>
                    <a:ext uri="{9D8B030D-6E8A-4147-A177-3AD203B41FA5}">
                      <a16:colId xmlns:a16="http://schemas.microsoft.com/office/drawing/2014/main" val="20003"/>
                    </a:ext>
                  </a:extLst>
                </a:gridCol>
              </a:tblGrid>
              <a:tr h="264029">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310</a:t>
                      </a:r>
                      <a:endParaRPr lang="zh-CN" altLang="en-US" dirty="0"/>
                    </a:p>
                  </a:txBody>
                  <a:tcPr/>
                </a:tc>
                <a:extLst>
                  <a:ext uri="{0D108BD9-81ED-4DB2-BD59-A6C34878D82A}">
                    <a16:rowId xmlns:a16="http://schemas.microsoft.com/office/drawing/2014/main" val="10000"/>
                  </a:ext>
                </a:extLst>
              </a:tr>
              <a:tr h="264029">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1"/>
                  </a:ext>
                </a:extLst>
              </a:tr>
              <a:tr h="264029">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10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21152" y="4542434"/>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a:rPr lang="en-US" altLang="zh-CN" sz="1600" b="0" i="1" smtClean="0">
                                        <a:solidFill>
                                          <a:srgbClr val="203864"/>
                                        </a:solidFill>
                                        <a:latin typeface="Cambria Math"/>
                                        <a:ea typeface="微软雅黑" panose="020B0503020204020204" pitchFamily="34" charset="-122"/>
                                      </a:rPr>
                                      <m:t>𝑟𝑒𝑓𝑒𝑟𝑒𝑛𝑐𝑒</m:t>
                                    </m:r>
                                  </m:e>
                                  <m:e>
                                    <m:r>
                                      <a:rPr lang="en-US" altLang="zh-CN" sz="1600" b="0" i="1" smtClean="0">
                                        <a:solidFill>
                                          <a:srgbClr val="203864"/>
                                        </a:solidFill>
                                        <a:latin typeface="Cambria Math"/>
                                        <a:ea typeface="微软雅黑" panose="020B0503020204020204" pitchFamily="34" charset="-122"/>
                                      </a:rPr>
                                      <m:t>𝑞𝑢𝑒𝑟𝑦</m:t>
                                    </m:r>
                                  </m:e>
                                </m:mr>
                              </m:m>
                            </m:e>
                          </m:d>
                          <m:r>
                            <a:rPr lang="en-US" altLang="zh-CN" sz="1600" i="1">
                              <a:solidFill>
                                <a:srgbClr val="203864"/>
                              </a:solidFill>
                              <a:latin typeface="Cambria Math"/>
                              <a:ea typeface="微软雅黑" panose="020B0503020204020204" pitchFamily="34" charset="-122"/>
                            </a:rPr>
                            <m:t>=0.987369</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1152" y="4542434"/>
                <a:ext cx="5648872" cy="318222"/>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4"/>
                <a:stretch>
                  <a:fillRect l="-157" t="-6000" b="-28000"/>
                </a:stretch>
              </a:blipFill>
            </p:spPr>
            <p:txBody>
              <a:bodyPr/>
              <a:lstStyle/>
              <a:p>
                <a:r>
                  <a:rPr lang="en-US">
                    <a:noFill/>
                  </a:rPr>
                  <a:t> </a:t>
                </a:r>
              </a:p>
            </p:txBody>
          </p:sp>
        </mc:Fallback>
      </mc:AlternateContent>
      <p:sp>
        <p:nvSpPr>
          <p:cNvPr id="13" name="TextBox 12"/>
          <p:cNvSpPr txBox="1"/>
          <p:nvPr/>
        </p:nvSpPr>
        <p:spPr>
          <a:xfrm>
            <a:off x="6290669" y="773239"/>
            <a:ext cx="729239" cy="369332"/>
          </a:xfrm>
          <a:prstGeom prst="rect">
            <a:avLst/>
          </a:prstGeom>
          <a:noFill/>
        </p:spPr>
        <p:txBody>
          <a:bodyPr wrap="none" rtlCol="0">
            <a:spAutoFit/>
          </a:bodyPr>
          <a:lstStyle/>
          <a:p>
            <a:r>
              <a:rPr lang="en-US" altLang="zh-CN" dirty="0" smtClean="0"/>
              <a:t>query</a:t>
            </a:r>
            <a:endParaRPr lang="zh-CN" altLang="en-US" dirty="0"/>
          </a:p>
        </p:txBody>
      </p:sp>
    </p:spTree>
    <p:extLst>
      <p:ext uri="{BB962C8B-B14F-4D97-AF65-F5344CB8AC3E}">
        <p14:creationId xmlns:p14="http://schemas.microsoft.com/office/powerpoint/2010/main" val="13908616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pic>
        <p:nvPicPr>
          <p:cNvPr id="3"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29274"/>
            <a:ext cx="6408711" cy="427247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3"/>
                <a:stretch>
                  <a:fillRect l="-157" t="-6000" b="-28000"/>
                </a:stretch>
              </a:blipFill>
            </p:spPr>
            <p:txBody>
              <a:bodyPr/>
              <a:lstStyle/>
              <a:p>
                <a:r>
                  <a:rPr lang="en-US">
                    <a:noFill/>
                  </a:rPr>
                  <a:t> </a:t>
                </a:r>
              </a:p>
            </p:txBody>
          </p:sp>
        </mc:Fallback>
      </mc:AlternateContent>
    </p:spTree>
    <p:extLst>
      <p:ext uri="{BB962C8B-B14F-4D97-AF65-F5344CB8AC3E}">
        <p14:creationId xmlns:p14="http://schemas.microsoft.com/office/powerpoint/2010/main" val="4285758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Search</a:t>
            </a:r>
            <a:endParaRPr lang="zh-CN" alt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94791"/>
            <a:ext cx="6660233" cy="4384272"/>
          </a:xfrm>
          <a:prstGeom prst="rect">
            <a:avLst/>
          </a:prstGeom>
        </p:spPr>
      </p:pic>
      <p:sp>
        <p:nvSpPr>
          <p:cNvPr id="4" name="矩形 1"/>
          <p:cNvSpPr/>
          <p:nvPr/>
        </p:nvSpPr>
        <p:spPr>
          <a:xfrm>
            <a:off x="2483768" y="841276"/>
            <a:ext cx="1008112"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1921396"/>
            <a:ext cx="1656184"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2699792" y="4441676"/>
            <a:ext cx="936104" cy="3600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985292"/>
            <a:ext cx="2067417" cy="861774"/>
          </a:xfrm>
          <a:prstGeom prst="rect">
            <a:avLst/>
          </a:prstGeom>
          <a:noFill/>
        </p:spPr>
        <p:txBody>
          <a:bodyPr wrap="square" rtlCol="0">
            <a:spAutoFit/>
          </a:bodyPr>
          <a:lstStyle/>
          <a:p>
            <a:r>
              <a:rPr lang="en-US" u="sng" dirty="0" smtClean="0"/>
              <a:t>Spectrum Search</a:t>
            </a:r>
            <a:endParaRPr lang="en-US" u="sng" dirty="0" smtClean="0"/>
          </a:p>
          <a:p>
            <a:endParaRPr lang="en-US" sz="800" dirty="0"/>
          </a:p>
          <a:p>
            <a:r>
              <a:rPr lang="en-US" sz="1200" dirty="0" smtClean="0"/>
              <a:t>Click Spectrum Search Icon for open MS2 search toolkit</a:t>
            </a:r>
            <a:endParaRPr lang="en-US" sz="1200" dirty="0"/>
          </a:p>
        </p:txBody>
      </p:sp>
      <p:sp>
        <p:nvSpPr>
          <p:cNvPr id="8" name="TextBox 7"/>
          <p:cNvSpPr txBox="1"/>
          <p:nvPr/>
        </p:nvSpPr>
        <p:spPr>
          <a:xfrm>
            <a:off x="2971" y="2497138"/>
            <a:ext cx="2067417" cy="861774"/>
          </a:xfrm>
          <a:prstGeom prst="rect">
            <a:avLst/>
          </a:prstGeom>
          <a:noFill/>
        </p:spPr>
        <p:txBody>
          <a:bodyPr wrap="square" rtlCol="0">
            <a:spAutoFit/>
          </a:bodyPr>
          <a:lstStyle/>
          <a:p>
            <a:r>
              <a:rPr lang="en-US" u="sng" dirty="0" smtClean="0"/>
              <a:t>Input Spectrum</a:t>
            </a:r>
            <a:endParaRPr lang="en-US" u="sng" dirty="0" smtClean="0"/>
          </a:p>
          <a:p>
            <a:endParaRPr lang="en-US" sz="800" dirty="0"/>
          </a:p>
          <a:p>
            <a:r>
              <a:rPr lang="en-US" sz="1200" dirty="0" smtClean="0"/>
              <a:t>Input MS2 spectrum matrix at the input table</a:t>
            </a:r>
            <a:endParaRPr lang="en-US" sz="1200" dirty="0"/>
          </a:p>
        </p:txBody>
      </p:sp>
      <p:sp>
        <p:nvSpPr>
          <p:cNvPr id="9" name="TextBox 8"/>
          <p:cNvSpPr txBox="1"/>
          <p:nvPr/>
        </p:nvSpPr>
        <p:spPr>
          <a:xfrm>
            <a:off x="14836" y="4085120"/>
            <a:ext cx="2067417" cy="1046440"/>
          </a:xfrm>
          <a:prstGeom prst="rect">
            <a:avLst/>
          </a:prstGeom>
          <a:noFill/>
        </p:spPr>
        <p:txBody>
          <a:bodyPr wrap="square" rtlCol="0">
            <a:spAutoFit/>
          </a:bodyPr>
          <a:lstStyle/>
          <a:p>
            <a:r>
              <a:rPr lang="en-US" u="sng" dirty="0" smtClean="0"/>
              <a:t>Run Search</a:t>
            </a:r>
            <a:endParaRPr lang="en-US" u="sng" dirty="0" smtClean="0"/>
          </a:p>
          <a:p>
            <a:endParaRPr lang="en-US" sz="800" dirty="0"/>
          </a:p>
          <a:p>
            <a:r>
              <a:rPr lang="en-US" sz="1200" dirty="0" smtClean="0"/>
              <a:t>Click Search button for run MS2 search between all raw data files in the file explorer</a:t>
            </a:r>
            <a:endParaRPr lang="en-US" sz="1200" dirty="0"/>
          </a:p>
        </p:txBody>
      </p:sp>
      <p:cxnSp>
        <p:nvCxnSpPr>
          <p:cNvPr id="10" name="肘形连接符 22"/>
          <p:cNvCxnSpPr>
            <a:stCxn id="4" idx="1"/>
            <a:endCxn id="7" idx="2"/>
          </p:cNvCxnSpPr>
          <p:nvPr/>
        </p:nvCxnSpPr>
        <p:spPr>
          <a:xfrm rot="10800000" flipV="1">
            <a:off x="1048546" y="1237320"/>
            <a:ext cx="1435223" cy="609746"/>
          </a:xfrm>
          <a:prstGeom prst="bentConnector4">
            <a:avLst>
              <a:gd name="adj1" fmla="val 13988"/>
              <a:gd name="adj2" fmla="val 13749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a:off x="2070388" y="2928026"/>
            <a:ext cx="557396" cy="145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肘形连接符 22"/>
          <p:cNvCxnSpPr>
            <a:stCxn id="6" idx="2"/>
            <a:endCxn id="9" idx="0"/>
          </p:cNvCxnSpPr>
          <p:nvPr/>
        </p:nvCxnSpPr>
        <p:spPr>
          <a:xfrm rot="5400000" flipH="1">
            <a:off x="1749897" y="3383769"/>
            <a:ext cx="716596" cy="2119299"/>
          </a:xfrm>
          <a:prstGeom prst="bentConnector5">
            <a:avLst>
              <a:gd name="adj1" fmla="val -31901"/>
              <a:gd name="adj2" fmla="val 36655"/>
              <a:gd name="adj3" fmla="val 13190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689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932" y="779564"/>
            <a:ext cx="6709802" cy="4442423"/>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Search Result</a:t>
            </a:r>
            <a:endParaRPr lang="zh-CN" altLang="en-US" sz="3600" dirty="0"/>
          </a:p>
        </p:txBody>
      </p:sp>
      <p:sp>
        <p:nvSpPr>
          <p:cNvPr id="4" name="矩形 1"/>
          <p:cNvSpPr/>
          <p:nvPr/>
        </p:nvSpPr>
        <p:spPr>
          <a:xfrm>
            <a:off x="2637562" y="1705050"/>
            <a:ext cx="2798534"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2569468"/>
            <a:ext cx="5256584"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1086333"/>
            <a:ext cx="2067417" cy="1231106"/>
          </a:xfrm>
          <a:prstGeom prst="rect">
            <a:avLst/>
          </a:prstGeom>
          <a:noFill/>
        </p:spPr>
        <p:txBody>
          <a:bodyPr wrap="square" rtlCol="0">
            <a:spAutoFit/>
          </a:bodyPr>
          <a:lstStyle/>
          <a:p>
            <a:r>
              <a:rPr lang="en-US" u="sng" dirty="0" smtClean="0"/>
              <a:t>Search Result</a:t>
            </a:r>
            <a:endParaRPr lang="en-US" u="sng" dirty="0" smtClean="0"/>
          </a:p>
          <a:p>
            <a:endParaRPr lang="en-US" sz="800" dirty="0"/>
          </a:p>
          <a:p>
            <a:r>
              <a:rPr lang="en-US" sz="1200" dirty="0" smtClean="0"/>
              <a:t>All of the ms2 will be align with the custom MS matrix. No hits means no similar MS matrix in raw data file.</a:t>
            </a:r>
            <a:endParaRPr lang="en-US" sz="1200" dirty="0"/>
          </a:p>
        </p:txBody>
      </p:sp>
      <p:sp>
        <p:nvSpPr>
          <p:cNvPr id="8" name="TextBox 7"/>
          <p:cNvSpPr txBox="1"/>
          <p:nvPr/>
        </p:nvSpPr>
        <p:spPr>
          <a:xfrm>
            <a:off x="14836" y="3865612"/>
            <a:ext cx="2067417" cy="1046440"/>
          </a:xfrm>
          <a:prstGeom prst="rect">
            <a:avLst/>
          </a:prstGeom>
          <a:noFill/>
        </p:spPr>
        <p:txBody>
          <a:bodyPr wrap="square" rtlCol="0">
            <a:spAutoFit/>
          </a:bodyPr>
          <a:lstStyle/>
          <a:p>
            <a:r>
              <a:rPr lang="en-US" u="sng" dirty="0" smtClean="0"/>
              <a:t>View MS alignment</a:t>
            </a:r>
            <a:endParaRPr lang="en-US" u="sng" dirty="0" smtClean="0"/>
          </a:p>
          <a:p>
            <a:endParaRPr lang="en-US" sz="800" dirty="0"/>
          </a:p>
          <a:p>
            <a:r>
              <a:rPr lang="en-US" sz="1200" dirty="0" smtClean="0"/>
              <a:t>Mouse click with right button will pop up a context menu for view MS2 alignment result</a:t>
            </a:r>
            <a:endParaRPr lang="en-US" sz="1200" dirty="0"/>
          </a:p>
        </p:txBody>
      </p:sp>
      <p:cxnSp>
        <p:nvCxnSpPr>
          <p:cNvPr id="10" name="肘形连接符 22"/>
          <p:cNvCxnSpPr>
            <a:stCxn id="4" idx="1"/>
            <a:endCxn id="7" idx="2"/>
          </p:cNvCxnSpPr>
          <p:nvPr/>
        </p:nvCxnSpPr>
        <p:spPr>
          <a:xfrm rot="10800000" flipV="1">
            <a:off x="1048546" y="2101093"/>
            <a:ext cx="1589017" cy="216345"/>
          </a:xfrm>
          <a:prstGeom prst="bentConnector4">
            <a:avLst>
              <a:gd name="adj1" fmla="val 17473"/>
              <a:gd name="adj2" fmla="val 28872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flipV="1">
            <a:off x="2082254" y="2857500"/>
            <a:ext cx="545531" cy="1531332"/>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5139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841276"/>
            <a:ext cx="6683422" cy="4402775"/>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Alignment</a:t>
            </a:r>
            <a:endParaRPr lang="zh-CN" altLang="en-US" sz="3600" dirty="0"/>
          </a:p>
        </p:txBody>
      </p:sp>
      <p:sp>
        <p:nvSpPr>
          <p:cNvPr id="4" name="矩形 1"/>
          <p:cNvSpPr/>
          <p:nvPr/>
        </p:nvSpPr>
        <p:spPr>
          <a:xfrm>
            <a:off x="1979712" y="1993404"/>
            <a:ext cx="4222415" cy="27737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6372200" y="1633202"/>
            <a:ext cx="1728192" cy="115229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0" y="2820034"/>
            <a:ext cx="1604836" cy="1877437"/>
          </a:xfrm>
          <a:prstGeom prst="rect">
            <a:avLst/>
          </a:prstGeom>
          <a:noFill/>
        </p:spPr>
        <p:txBody>
          <a:bodyPr wrap="square" rtlCol="0">
            <a:spAutoFit/>
          </a:bodyPr>
          <a:lstStyle/>
          <a:p>
            <a:r>
              <a:rPr lang="en-US" u="sng" dirty="0" smtClean="0"/>
              <a:t>MS2 Alignment</a:t>
            </a:r>
            <a:endParaRPr lang="en-US" u="sng" dirty="0" smtClean="0"/>
          </a:p>
          <a:p>
            <a:endParaRPr lang="en-US" sz="800" dirty="0"/>
          </a:p>
          <a:p>
            <a:r>
              <a:rPr lang="en-US" sz="1200" dirty="0" smtClean="0"/>
              <a:t>View the ms2 alignment result between the custom MS spectrum input and target ions in raw data file</a:t>
            </a:r>
            <a:endParaRPr lang="en-US" sz="1200" dirty="0"/>
          </a:p>
        </p:txBody>
      </p:sp>
      <p:sp>
        <p:nvSpPr>
          <p:cNvPr id="8" name="TextBox 7"/>
          <p:cNvSpPr txBox="1"/>
          <p:nvPr/>
        </p:nvSpPr>
        <p:spPr>
          <a:xfrm>
            <a:off x="8028384" y="3721596"/>
            <a:ext cx="1340000" cy="1323439"/>
          </a:xfrm>
          <a:prstGeom prst="rect">
            <a:avLst/>
          </a:prstGeom>
          <a:noFill/>
        </p:spPr>
        <p:txBody>
          <a:bodyPr wrap="square" rtlCol="0">
            <a:spAutoFit/>
          </a:bodyPr>
          <a:lstStyle/>
          <a:p>
            <a:r>
              <a:rPr lang="en-US" u="sng" dirty="0" smtClean="0"/>
              <a:t>Alignment Score</a:t>
            </a:r>
            <a:endParaRPr lang="en-US" u="sng" dirty="0" smtClean="0"/>
          </a:p>
          <a:p>
            <a:endParaRPr lang="en-US" sz="800" dirty="0"/>
          </a:p>
          <a:p>
            <a:r>
              <a:rPr lang="en-US" sz="1200" dirty="0" smtClean="0"/>
              <a:t>View the alignment score details</a:t>
            </a:r>
            <a:endParaRPr lang="en-US" sz="1200" dirty="0"/>
          </a:p>
        </p:txBody>
      </p:sp>
      <p:cxnSp>
        <p:nvCxnSpPr>
          <p:cNvPr id="10" name="肘形连接符 22"/>
          <p:cNvCxnSpPr>
            <a:stCxn id="4" idx="1"/>
            <a:endCxn id="7" idx="0"/>
          </p:cNvCxnSpPr>
          <p:nvPr/>
        </p:nvCxnSpPr>
        <p:spPr>
          <a:xfrm rot="10800000">
            <a:off x="802418" y="2820035"/>
            <a:ext cx="1177294" cy="560255"/>
          </a:xfrm>
          <a:prstGeom prst="bentConnector4">
            <a:avLst>
              <a:gd name="adj1" fmla="val 15921"/>
              <a:gd name="adj2" fmla="val 14080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3"/>
            <a:endCxn id="8" idx="0"/>
          </p:cNvCxnSpPr>
          <p:nvPr/>
        </p:nvCxnSpPr>
        <p:spPr>
          <a:xfrm>
            <a:off x="8100392" y="2209347"/>
            <a:ext cx="597992" cy="1512249"/>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0083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97997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0847" y="84127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MSI </a:t>
            </a:r>
            <a:r>
              <a:rPr lang="en-US" altLang="zh-CN" u="sng" dirty="0" smtClean="0"/>
              <a:t>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 Rendering (RGB)</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841276"/>
            <a:ext cx="6602816" cy="4349674"/>
          </a:xfrm>
          <a:prstGeom prst="rect">
            <a:avLst/>
          </a:prstGeom>
        </p:spPr>
      </p:pic>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ions rendering in RGB channels composition mode only supports 3 ion layers due to the reason of color is compose by RGB channels.</a:t>
            </a:r>
          </a:p>
          <a:p>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a:t>
            </a:r>
            <a:r>
              <a:rPr lang="en-US" sz="1200" dirty="0" smtClean="0"/>
              <a:t>3</a:t>
            </a:r>
            <a:r>
              <a:rPr lang="en-US" sz="1200" dirty="0" smtClean="0"/>
              <a:t> </a:t>
            </a:r>
            <a:r>
              <a:rPr lang="en-US" sz="1200" dirty="0" smtClean="0"/>
              <a:t>ion </a:t>
            </a:r>
            <a:r>
              <a:rPr lang="en-US" sz="1200" dirty="0" smtClean="0"/>
              <a:t>at </a:t>
            </a:r>
            <a:r>
              <a:rPr lang="en-US" sz="1200" dirty="0" smtClean="0"/>
              <a:t>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483768" y="1758845"/>
            <a:ext cx="2448272"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53743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855708"/>
            <a:ext cx="6516216" cy="4320807"/>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Multiple Ion Rendering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Another mode for single/multiple ions MSI rendering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has no number limitation of the ions.</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a:t>
            </a:r>
            <a:r>
              <a:rPr lang="en-US" sz="1200" dirty="0" smtClean="0"/>
              <a:t>any ions at </a:t>
            </a:r>
            <a:r>
              <a:rPr lang="en-US" sz="1200" dirty="0" smtClean="0"/>
              <a:t>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758845"/>
            <a:ext cx="2304256"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8438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422" y="810562"/>
            <a:ext cx="6623578" cy="4381908"/>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Ion MS Content</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on any pixel of the MSI rendering image for display the MS ions on target pixel scan</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79512" y="3217540"/>
            <a:ext cx="2232248" cy="1415772"/>
          </a:xfrm>
          <a:prstGeom prst="rect">
            <a:avLst/>
          </a:prstGeom>
          <a:noFill/>
        </p:spPr>
        <p:txBody>
          <a:bodyPr wrap="square" rtlCol="0">
            <a:spAutoFit/>
          </a:bodyPr>
          <a:lstStyle/>
          <a:p>
            <a:r>
              <a:rPr lang="en-US" altLang="zh-CN" u="sng" dirty="0"/>
              <a:t>MSI Viewer</a:t>
            </a:r>
            <a:endParaRPr lang="en-US" u="sng" dirty="0"/>
          </a:p>
          <a:p>
            <a:endParaRPr lang="en-US" sz="800" dirty="0"/>
          </a:p>
          <a:p>
            <a:r>
              <a:rPr lang="en-US" sz="1200" dirty="0" smtClean="0"/>
              <a:t>Click on the image for view MS ions on target pixel scan or select a region on image for view the total MS ion content on that region. </a:t>
            </a:r>
            <a:endParaRPr lang="en-US" sz="1200" dirty="0"/>
          </a:p>
        </p:txBody>
      </p:sp>
      <p:cxnSp>
        <p:nvCxnSpPr>
          <p:cNvPr id="7" name="肘形连接符 22"/>
          <p:cNvCxnSpPr>
            <a:stCxn id="3" idx="1"/>
            <a:endCxn id="6" idx="0"/>
          </p:cNvCxnSpPr>
          <p:nvPr/>
        </p:nvCxnSpPr>
        <p:spPr>
          <a:xfrm rot="10800000" flipV="1">
            <a:off x="1295636" y="3001516"/>
            <a:ext cx="1224786" cy="216024"/>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633364"/>
            <a:ext cx="2952328" cy="324035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685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606030"/>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GC-MS targeted data in CDF file format is supported in Mzkit.</a:t>
            </a: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 data in Mzkit includes view TIC data and SIM ions for metabolite quantification.</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2"/>
          <a:stretch>
            <a:fillRect/>
          </a:stretch>
        </p:blipFill>
        <p:spPr>
          <a:xfrm>
            <a:off x="107504" y="3425179"/>
            <a:ext cx="2270000" cy="161461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67" y="3889734"/>
            <a:ext cx="1962522" cy="117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546" y="3039308"/>
            <a:ext cx="2944416" cy="204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079343"/>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CDF</a:t>
            </a:r>
            <a:r>
              <a:rPr lang="en-US" dirty="0" smtClean="0"/>
              <a:t> format</a:t>
            </a:r>
            <a:endParaRPr lang="en-US" dirty="0"/>
          </a:p>
        </p:txBody>
      </p:sp>
      <p:sp>
        <p:nvSpPr>
          <p:cNvPr id="9" name="TextBox 8"/>
          <p:cNvSpPr txBox="1"/>
          <p:nvPr/>
        </p:nvSpPr>
        <p:spPr>
          <a:xfrm>
            <a:off x="5887290" y="5089748"/>
            <a:ext cx="2719897" cy="369332"/>
          </a:xfrm>
          <a:prstGeom prst="rect">
            <a:avLst/>
          </a:prstGeom>
          <a:noFill/>
        </p:spPr>
        <p:txBody>
          <a:bodyPr wrap="square" rtlCol="0">
            <a:spAutoFit/>
          </a:bodyPr>
          <a:lstStyle/>
          <a:p>
            <a:r>
              <a:rPr lang="en-US" dirty="0" smtClean="0"/>
              <a:t>View GC-MS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179512" y="2857500"/>
            <a:ext cx="4102213"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GC-MS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514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56" y="769267"/>
            <a:ext cx="6875887" cy="4536505"/>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403648" y="1802271"/>
            <a:ext cx="1152128" cy="249538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36429" y="1158987"/>
            <a:ext cx="41734" cy="1244833"/>
          </a:xfrm>
          <a:prstGeom prst="bentConnector3">
            <a:avLst>
              <a:gd name="adj1" fmla="val 647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24676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mass spectrum plot data.</a:t>
            </a:r>
          </a:p>
          <a:p>
            <a:endParaRPr lang="en-US" sz="1200" dirty="0"/>
          </a:p>
          <a:p>
            <a:r>
              <a:rPr lang="en-US" sz="1200" dirty="0" smtClean="0"/>
              <a:t>Select TIC node for view TIC plot of the current GC-MS experiment </a:t>
            </a:r>
            <a:endParaRPr lang="en-US" sz="1200" dirty="0"/>
          </a:p>
        </p:txBody>
      </p:sp>
      <p:sp>
        <p:nvSpPr>
          <p:cNvPr id="21" name="矩形 1"/>
          <p:cNvSpPr/>
          <p:nvPr/>
        </p:nvSpPr>
        <p:spPr>
          <a:xfrm>
            <a:off x="2516638" y="4385535"/>
            <a:ext cx="3800367"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2"/>
          <p:cNvCxnSpPr>
            <a:stCxn id="21" idx="3"/>
            <a:endCxn id="25" idx="2"/>
          </p:cNvCxnSpPr>
          <p:nvPr/>
        </p:nvCxnSpPr>
        <p:spPr>
          <a:xfrm>
            <a:off x="6317005" y="4673567"/>
            <a:ext cx="2138650" cy="429670"/>
          </a:xfrm>
          <a:prstGeom prst="bentConnector4">
            <a:avLst>
              <a:gd name="adj1" fmla="val 32681"/>
              <a:gd name="adj2" fmla="val 15320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14878" y="3872131"/>
            <a:ext cx="1481554" cy="1231106"/>
          </a:xfrm>
          <a:prstGeom prst="rect">
            <a:avLst/>
          </a:prstGeom>
          <a:noFill/>
        </p:spPr>
        <p:txBody>
          <a:bodyPr wrap="square" rtlCol="0">
            <a:spAutoFit/>
          </a:bodyPr>
          <a:lstStyle/>
          <a:p>
            <a:r>
              <a:rPr lang="en-US" u="sng" dirty="0" smtClean="0"/>
              <a:t>Peak Explorer</a:t>
            </a:r>
          </a:p>
          <a:p>
            <a:endParaRPr lang="en-US" sz="800" dirty="0"/>
          </a:p>
          <a:p>
            <a:r>
              <a:rPr lang="en-US" sz="1200" dirty="0" smtClean="0"/>
              <a:t>View Ion peak on TIC at here, and select </a:t>
            </a:r>
            <a:r>
              <a:rPr lang="en-US" sz="1200" dirty="0" err="1" smtClean="0"/>
              <a:t>rt</a:t>
            </a:r>
            <a:r>
              <a:rPr lang="en-US" sz="1200" dirty="0" smtClean="0"/>
              <a:t> range with mouse drag.</a:t>
            </a:r>
            <a:endParaRPr lang="en-US" sz="1200" dirty="0"/>
          </a:p>
        </p:txBody>
      </p:sp>
      <p:sp>
        <p:nvSpPr>
          <p:cNvPr id="37" name="矩形 1"/>
          <p:cNvSpPr/>
          <p:nvPr/>
        </p:nvSpPr>
        <p:spPr>
          <a:xfrm>
            <a:off x="2699792" y="1824255"/>
            <a:ext cx="3617213" cy="244859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7872769" y="2553802"/>
            <a:ext cx="1410805" cy="1046440"/>
          </a:xfrm>
          <a:prstGeom prst="rect">
            <a:avLst/>
          </a:prstGeom>
          <a:noFill/>
        </p:spPr>
        <p:txBody>
          <a:bodyPr wrap="square" rtlCol="0">
            <a:spAutoFit/>
          </a:bodyPr>
          <a:lstStyle/>
          <a:p>
            <a:r>
              <a:rPr lang="en-US" u="sng" dirty="0" smtClean="0"/>
              <a:t>MS </a:t>
            </a:r>
            <a:r>
              <a:rPr lang="en-US" u="sng" dirty="0" smtClean="0"/>
              <a:t>Viewer</a:t>
            </a:r>
          </a:p>
          <a:p>
            <a:endParaRPr lang="en-US" sz="800" dirty="0"/>
          </a:p>
          <a:p>
            <a:r>
              <a:rPr lang="en-US" sz="1200" dirty="0" smtClean="0"/>
              <a:t>View the mass spectrum of the selected ion peak</a:t>
            </a:r>
            <a:endParaRPr lang="en-US" sz="1200" dirty="0"/>
          </a:p>
        </p:txBody>
      </p:sp>
      <p:cxnSp>
        <p:nvCxnSpPr>
          <p:cNvPr id="39" name="肘形连接符 22"/>
          <p:cNvCxnSpPr>
            <a:stCxn id="37" idx="3"/>
            <a:endCxn id="38" idx="2"/>
          </p:cNvCxnSpPr>
          <p:nvPr/>
        </p:nvCxnSpPr>
        <p:spPr>
          <a:xfrm>
            <a:off x="6317005" y="3048552"/>
            <a:ext cx="2261167" cy="551690"/>
          </a:xfrm>
          <a:prstGeom prst="bentConnector4">
            <a:avLst>
              <a:gd name="adj1" fmla="val 34402"/>
              <a:gd name="adj2" fmla="val 14143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7616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046" y="769267"/>
            <a:ext cx="6990022" cy="4608513"/>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619672" y="3099046"/>
            <a:ext cx="1152128" cy="124910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227067" y="2608911"/>
            <a:ext cx="478534" cy="1458804"/>
          </a:xfrm>
          <a:prstGeom prst="bentConnector3">
            <a:avLst>
              <a:gd name="adj1" fmla="val -477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089" y="3577580"/>
            <a:ext cx="1530042" cy="132343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a:t>
            </a:r>
            <a:r>
              <a:rPr lang="en-US" sz="1200" dirty="0" smtClean="0"/>
              <a:t>its XIC plot.</a:t>
            </a:r>
            <a:endParaRPr lang="en-US" sz="1200" dirty="0" smtClean="0"/>
          </a:p>
        </p:txBody>
      </p:sp>
    </p:spTree>
    <p:extLst>
      <p:ext uri="{BB962C8B-B14F-4D97-AF65-F5344CB8AC3E}">
        <p14:creationId xmlns:p14="http://schemas.microsoft.com/office/powerpoint/2010/main" val="17126951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LC-MS/MS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81812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794" y="774606"/>
            <a:ext cx="3389593" cy="249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53" y="4075367"/>
            <a:ext cx="1989257" cy="124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stands for Multiple Reaction Monitoring.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a specific ion (precursor ion) is selected in Q1 (first stage MS) from among various ions ionized by the ionization probe, the ion is destructed (collision-induced dissociation) in the collision cell (Q2, collision chamber), and a specific ion is detected from among the destructed ions (product ions) in Q3 (second stage MS).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Multiple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channels can be set in one measurement.</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4"/>
          <a:stretch>
            <a:fillRect/>
          </a:stretch>
        </p:blipFill>
        <p:spPr>
          <a:xfrm>
            <a:off x="210190" y="3637039"/>
            <a:ext cx="2053976" cy="1460964"/>
          </a:xfrm>
          <a:prstGeom prst="rect">
            <a:avLst/>
          </a:prstGeom>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131589"/>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mzML</a:t>
            </a:r>
            <a:r>
              <a:rPr lang="en-US" dirty="0" smtClean="0"/>
              <a:t> format</a:t>
            </a:r>
            <a:endParaRPr lang="en-US" dirty="0"/>
          </a:p>
        </p:txBody>
      </p:sp>
      <p:sp>
        <p:nvSpPr>
          <p:cNvPr id="9" name="TextBox 8"/>
          <p:cNvSpPr txBox="1"/>
          <p:nvPr/>
        </p:nvSpPr>
        <p:spPr>
          <a:xfrm>
            <a:off x="5694865" y="5131589"/>
            <a:ext cx="2946672" cy="369332"/>
          </a:xfrm>
          <a:prstGeom prst="rect">
            <a:avLst/>
          </a:prstGeom>
          <a:noFill/>
        </p:spPr>
        <p:txBody>
          <a:bodyPr wrap="square" rtlCol="0">
            <a:spAutoFit/>
          </a:bodyPr>
          <a:lstStyle/>
          <a:p>
            <a:r>
              <a:rPr lang="en-US" dirty="0" smtClean="0"/>
              <a:t>View LC-MS/MS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267654" y="3073524"/>
            <a:ext cx="4416274"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LC-MS/MS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881" y="3250268"/>
            <a:ext cx="2802656" cy="19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0342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66606"/>
            <a:ext cx="6520386" cy="443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475656" y="1921396"/>
            <a:ext cx="1296144"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48875" y="1146542"/>
            <a:ext cx="160859" cy="1388849"/>
          </a:xfrm>
          <a:prstGeom prst="bentConnector3">
            <a:avLst>
              <a:gd name="adj1" fmla="val 24211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616101"/>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pair at here for view </a:t>
            </a:r>
            <a:r>
              <a:rPr lang="en-US" altLang="zh-CN" sz="1200" dirty="0"/>
              <a:t>extracted ion </a:t>
            </a:r>
            <a:r>
              <a:rPr lang="en-US" altLang="zh-CN" sz="1200" dirty="0" smtClean="0"/>
              <a:t>chromatography</a:t>
            </a:r>
            <a:endParaRPr lang="en-US" altLang="zh-CN" sz="1200" dirty="0"/>
          </a:p>
          <a:p>
            <a:r>
              <a:rPr lang="en-US" sz="1200" dirty="0" smtClean="0"/>
              <a:t>plot data.</a:t>
            </a:r>
          </a:p>
          <a:p>
            <a:endParaRPr lang="en-US" sz="1200" dirty="0"/>
          </a:p>
          <a:p>
            <a:r>
              <a:rPr lang="en-US" sz="1200" dirty="0" smtClean="0"/>
              <a:t>Select TIC node for view TIC plot of the current LC-MS/MS experiment </a:t>
            </a:r>
            <a:endParaRPr lang="en-US" sz="1200" dirty="0"/>
          </a:p>
        </p:txBody>
      </p:sp>
      <p:sp>
        <p:nvSpPr>
          <p:cNvPr id="18" name="矩形 1"/>
          <p:cNvSpPr/>
          <p:nvPr/>
        </p:nvSpPr>
        <p:spPr>
          <a:xfrm>
            <a:off x="3347864" y="2209428"/>
            <a:ext cx="3888432" cy="266429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4328" y="1440656"/>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20" name="肘形连接符 22"/>
          <p:cNvCxnSpPr>
            <a:stCxn id="18" idx="2"/>
            <a:endCxn id="19" idx="2"/>
          </p:cNvCxnSpPr>
          <p:nvPr/>
        </p:nvCxnSpPr>
        <p:spPr>
          <a:xfrm rot="5400000" flipH="1" flipV="1">
            <a:off x="5554605" y="2039905"/>
            <a:ext cx="2571294" cy="3096344"/>
          </a:xfrm>
          <a:prstGeom prst="bentConnector3">
            <a:avLst>
              <a:gd name="adj1" fmla="val -889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736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810935"/>
            <a:ext cx="6814477" cy="4515304"/>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MRM TIC/BPC Overlaps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511660" y="1633364"/>
            <a:ext cx="488748" cy="172819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181870" y="1186372"/>
            <a:ext cx="127173" cy="1021155"/>
          </a:xfrm>
          <a:prstGeom prst="bentConnector3">
            <a:avLst>
              <a:gd name="adj1" fmla="val -179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1508105"/>
          </a:xfrm>
          <a:prstGeom prst="rect">
            <a:avLst/>
          </a:prstGeom>
          <a:noFill/>
        </p:spPr>
        <p:txBody>
          <a:bodyPr wrap="square" rtlCol="0">
            <a:spAutoFit/>
          </a:bodyPr>
          <a:lstStyle/>
          <a:p>
            <a:r>
              <a:rPr lang="en-US" u="sng" dirty="0" smtClean="0"/>
              <a:t>Feature Explorer</a:t>
            </a:r>
          </a:p>
          <a:p>
            <a:endParaRPr lang="en-US" sz="800" dirty="0"/>
          </a:p>
          <a:p>
            <a:r>
              <a:rPr lang="en-US" altLang="zh-CN" sz="1200" dirty="0" smtClean="0"/>
              <a:t>Select multiple MRM </a:t>
            </a:r>
            <a:r>
              <a:rPr lang="en-US" altLang="zh-CN" sz="1200" dirty="0" smtClean="0"/>
              <a:t>raw data files for view TIC/BPC overlaps</a:t>
            </a:r>
            <a:endParaRPr lang="en-US" sz="1200" dirty="0"/>
          </a:p>
        </p:txBody>
      </p:sp>
      <p:sp>
        <p:nvSpPr>
          <p:cNvPr id="18" name="矩形 1"/>
          <p:cNvSpPr/>
          <p:nvPr/>
        </p:nvSpPr>
        <p:spPr>
          <a:xfrm>
            <a:off x="3851920" y="2065412"/>
            <a:ext cx="3384376" cy="25922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890469" y="1440656"/>
            <a:ext cx="1440159" cy="861774"/>
          </a:xfrm>
          <a:prstGeom prst="rect">
            <a:avLst/>
          </a:prstGeom>
          <a:noFill/>
        </p:spPr>
        <p:txBody>
          <a:bodyPr wrap="square" rtlCol="0">
            <a:spAutoFit/>
          </a:bodyPr>
          <a:lstStyle/>
          <a:p>
            <a:r>
              <a:rPr lang="en-US" u="sng" dirty="0" smtClean="0"/>
              <a:t>TIC Overlaps</a:t>
            </a:r>
          </a:p>
          <a:p>
            <a:endParaRPr lang="en-US" sz="800" dirty="0" smtClean="0"/>
          </a:p>
          <a:p>
            <a:r>
              <a:rPr lang="en-US" sz="1200" dirty="0" smtClean="0"/>
              <a:t>View the TIC/BPC overlaps at here</a:t>
            </a:r>
            <a:endParaRPr lang="en-US" sz="1200" dirty="0"/>
          </a:p>
        </p:txBody>
      </p:sp>
      <p:cxnSp>
        <p:nvCxnSpPr>
          <p:cNvPr id="20" name="肘形连接符 22"/>
          <p:cNvCxnSpPr>
            <a:stCxn id="18" idx="3"/>
            <a:endCxn id="19" idx="2"/>
          </p:cNvCxnSpPr>
          <p:nvPr/>
        </p:nvCxnSpPr>
        <p:spPr>
          <a:xfrm flipV="1">
            <a:off x="7236296" y="2302430"/>
            <a:ext cx="1374253" cy="105912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矩形 1"/>
          <p:cNvSpPr/>
          <p:nvPr/>
        </p:nvSpPr>
        <p:spPr>
          <a:xfrm>
            <a:off x="2198764" y="2497138"/>
            <a:ext cx="1509139" cy="7715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36512" y="3543388"/>
            <a:ext cx="1481554" cy="1046440"/>
          </a:xfrm>
          <a:prstGeom prst="rect">
            <a:avLst/>
          </a:prstGeom>
          <a:noFill/>
        </p:spPr>
        <p:txBody>
          <a:bodyPr wrap="square" rtlCol="0">
            <a:spAutoFit/>
          </a:bodyPr>
          <a:lstStyle/>
          <a:p>
            <a:r>
              <a:rPr lang="en-US" u="sng" dirty="0" smtClean="0"/>
              <a:t>TIC/BPC</a:t>
            </a:r>
            <a:endParaRPr lang="en-US" u="sng" dirty="0" smtClean="0"/>
          </a:p>
          <a:p>
            <a:endParaRPr lang="en-US" sz="800" dirty="0"/>
          </a:p>
          <a:p>
            <a:r>
              <a:rPr lang="en-US" altLang="zh-CN" sz="1200" dirty="0" smtClean="0"/>
              <a:t>Show TIC/BPC overlaps via context menu</a:t>
            </a:r>
            <a:endParaRPr lang="en-US" sz="1200" dirty="0"/>
          </a:p>
        </p:txBody>
      </p:sp>
    </p:spTree>
    <p:extLst>
      <p:ext uri="{BB962C8B-B14F-4D97-AF65-F5344CB8AC3E}">
        <p14:creationId xmlns:p14="http://schemas.microsoft.com/office/powerpoint/2010/main" val="264206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584176"/>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Targeted quantification analysis</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1911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70" y="3687817"/>
            <a:ext cx="2176678" cy="14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395536" y="895789"/>
            <a:ext cx="7718006" cy="2756188"/>
          </a:xfrm>
        </p:spPr>
        <p:txBody>
          <a:bodyPr>
            <a:no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linear analysis tools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supports LC-MSMS(MRM) and GC-MS(SIM) data analysis</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Steps for create linear model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reference linear raw data files</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edit reference contents for each level</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setup IS relationship</a:t>
            </a:r>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179206" y="5170743"/>
            <a:ext cx="2420830" cy="307777"/>
          </a:xfrm>
          <a:prstGeom prst="rect">
            <a:avLst/>
          </a:prstGeom>
          <a:noFill/>
        </p:spPr>
        <p:txBody>
          <a:bodyPr wrap="square" rtlCol="0">
            <a:spAutoFit/>
          </a:bodyPr>
          <a:lstStyle/>
          <a:p>
            <a:r>
              <a:rPr lang="en-US" sz="1400" dirty="0" smtClean="0"/>
              <a:t>[Tools] </a:t>
            </a:r>
            <a:r>
              <a:rPr lang="en-US" altLang="zh-CN" sz="1400" dirty="0" smtClean="0"/>
              <a:t>Targeted Quantification</a:t>
            </a:r>
            <a:endParaRPr lang="en-US" sz="1400" dirty="0"/>
          </a:p>
        </p:txBody>
      </p:sp>
      <p:sp>
        <p:nvSpPr>
          <p:cNvPr id="8" name="TextBox 7"/>
          <p:cNvSpPr txBox="1"/>
          <p:nvPr/>
        </p:nvSpPr>
        <p:spPr>
          <a:xfrm>
            <a:off x="2987035" y="5170743"/>
            <a:ext cx="2074163" cy="307777"/>
          </a:xfrm>
          <a:prstGeom prst="rect">
            <a:avLst/>
          </a:prstGeom>
          <a:noFill/>
        </p:spPr>
        <p:txBody>
          <a:bodyPr wrap="square" rtlCol="0">
            <a:spAutoFit/>
          </a:bodyPr>
          <a:lstStyle/>
          <a:p>
            <a:r>
              <a:rPr lang="en-US" sz="1400" dirty="0" smtClean="0"/>
              <a:t>Imports Linear Reference </a:t>
            </a:r>
            <a:endParaRPr lang="en-US" sz="1400" dirty="0"/>
          </a:p>
        </p:txBody>
      </p:sp>
      <p:sp>
        <p:nvSpPr>
          <p:cNvPr id="9" name="TextBox 8"/>
          <p:cNvSpPr txBox="1"/>
          <p:nvPr/>
        </p:nvSpPr>
        <p:spPr>
          <a:xfrm>
            <a:off x="5707302" y="5139615"/>
            <a:ext cx="3349457" cy="307777"/>
          </a:xfrm>
          <a:prstGeom prst="rect">
            <a:avLst/>
          </a:prstGeom>
          <a:noFill/>
        </p:spPr>
        <p:txBody>
          <a:bodyPr wrap="square" rtlCol="0">
            <a:spAutoFit/>
          </a:bodyPr>
          <a:lstStyle/>
          <a:p>
            <a:r>
              <a:rPr lang="en-US" sz="1400" dirty="0" smtClean="0"/>
              <a:t>Edit content levels and IS relationships</a:t>
            </a:r>
            <a:endParaRPr lang="en-US" sz="1400" dirty="0"/>
          </a:p>
        </p:txBody>
      </p:sp>
      <p:sp>
        <p:nvSpPr>
          <p:cNvPr id="10" name="Right Arrow 6"/>
          <p:cNvSpPr/>
          <p:nvPr/>
        </p:nvSpPr>
        <p:spPr>
          <a:xfrm>
            <a:off x="2487158" y="4211437"/>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4863422" y="4185369"/>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999" y="3705435"/>
            <a:ext cx="1491528" cy="1496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518" y="3834808"/>
            <a:ext cx="3014212" cy="123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30264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72" y="817289"/>
            <a:ext cx="7524228" cy="471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1835696" y="1993404"/>
            <a:ext cx="6984776" cy="20882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肘形连接符 22"/>
          <p:cNvCxnSpPr>
            <a:stCxn id="15" idx="0"/>
            <a:endCxn id="17" idx="0"/>
          </p:cNvCxnSpPr>
          <p:nvPr/>
        </p:nvCxnSpPr>
        <p:spPr>
          <a:xfrm rot="16200000" flipV="1">
            <a:off x="2978986" y="-355695"/>
            <a:ext cx="243980" cy="4454217"/>
          </a:xfrm>
          <a:prstGeom prst="bentConnector3">
            <a:avLst>
              <a:gd name="adj1" fmla="val 19369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078" y="1749424"/>
            <a:ext cx="1697578" cy="861774"/>
          </a:xfrm>
          <a:prstGeom prst="rect">
            <a:avLst/>
          </a:prstGeom>
          <a:noFill/>
        </p:spPr>
        <p:txBody>
          <a:bodyPr wrap="square" rtlCol="0">
            <a:spAutoFit/>
          </a:bodyPr>
          <a:lstStyle/>
          <a:p>
            <a:r>
              <a:rPr lang="en-US" u="sng" dirty="0" smtClean="0"/>
              <a:t>Linear Viewer</a:t>
            </a:r>
          </a:p>
          <a:p>
            <a:endParaRPr lang="en-US" sz="800" dirty="0"/>
          </a:p>
          <a:p>
            <a:r>
              <a:rPr lang="en-US" sz="1200" dirty="0"/>
              <a:t>v</a:t>
            </a:r>
            <a:r>
              <a:rPr lang="en-US" sz="1200" dirty="0" smtClean="0"/>
              <a:t>iew linear modelling result</a:t>
            </a:r>
            <a:endParaRPr lang="en-US" sz="1200" dirty="0"/>
          </a:p>
        </p:txBody>
      </p:sp>
      <p:sp>
        <p:nvSpPr>
          <p:cNvPr id="23" name="TextBox 22"/>
          <p:cNvSpPr txBox="1"/>
          <p:nvPr/>
        </p:nvSpPr>
        <p:spPr>
          <a:xfrm>
            <a:off x="0" y="2848620"/>
            <a:ext cx="1697578" cy="1231106"/>
          </a:xfrm>
          <a:prstGeom prst="rect">
            <a:avLst/>
          </a:prstGeom>
          <a:noFill/>
        </p:spPr>
        <p:txBody>
          <a:bodyPr wrap="square" rtlCol="0">
            <a:spAutoFit/>
          </a:bodyPr>
          <a:lstStyle/>
          <a:p>
            <a:r>
              <a:rPr lang="en-US" u="sng" dirty="0" smtClean="0"/>
              <a:t>Linear </a:t>
            </a:r>
            <a:r>
              <a:rPr lang="en-US" u="sng" dirty="0" err="1" smtClean="0"/>
              <a:t>Modeller</a:t>
            </a:r>
            <a:endParaRPr lang="en-US" u="sng" dirty="0" smtClean="0"/>
          </a:p>
          <a:p>
            <a:endParaRPr lang="en-US" sz="800" dirty="0"/>
          </a:p>
          <a:p>
            <a:r>
              <a:rPr lang="en-US" sz="1200" dirty="0" smtClean="0"/>
              <a:t>Edit linear content levels and IS relationship with the target metabolites</a:t>
            </a:r>
            <a:endParaRPr lang="en-US" sz="1200" dirty="0"/>
          </a:p>
        </p:txBody>
      </p:sp>
      <p:sp>
        <p:nvSpPr>
          <p:cNvPr id="24" name="矩形 1"/>
          <p:cNvSpPr/>
          <p:nvPr/>
        </p:nvSpPr>
        <p:spPr>
          <a:xfrm>
            <a:off x="1889498" y="4234036"/>
            <a:ext cx="5274790" cy="92772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肘形连接符 22"/>
          <p:cNvCxnSpPr>
            <a:stCxn id="24" idx="1"/>
            <a:endCxn id="23" idx="2"/>
          </p:cNvCxnSpPr>
          <p:nvPr/>
        </p:nvCxnSpPr>
        <p:spPr>
          <a:xfrm rot="10800000">
            <a:off x="848790" y="4079726"/>
            <a:ext cx="1040709" cy="618170"/>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366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1561356"/>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Data Decode</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sp>
        <p:nvSpPr>
          <p:cNvPr id="6" name="矩形 11"/>
          <p:cNvSpPr/>
          <p:nvPr/>
        </p:nvSpPr>
        <p:spPr>
          <a:xfrm>
            <a:off x="1187624" y="97993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lowchart: Multidocument 1"/>
          <p:cNvSpPr/>
          <p:nvPr/>
        </p:nvSpPr>
        <p:spPr>
          <a:xfrm>
            <a:off x="147565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mzXML</a:t>
            </a:r>
            <a:endParaRPr lang="en-US" dirty="0"/>
          </a:p>
        </p:txBody>
      </p:sp>
      <p:sp>
        <p:nvSpPr>
          <p:cNvPr id="10" name="Flowchart: Multidocument 9"/>
          <p:cNvSpPr/>
          <p:nvPr/>
        </p:nvSpPr>
        <p:spPr>
          <a:xfrm>
            <a:off x="285351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mzML</a:t>
            </a:r>
            <a:endParaRPr lang="en-US" dirty="0"/>
          </a:p>
        </p:txBody>
      </p:sp>
      <p:sp>
        <p:nvSpPr>
          <p:cNvPr id="11" name="Flowchart: Multidocument 10"/>
          <p:cNvSpPr/>
          <p:nvPr/>
        </p:nvSpPr>
        <p:spPr>
          <a:xfrm>
            <a:off x="4185095"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imzML</a:t>
            </a:r>
            <a:endParaRPr lang="en-US" dirty="0"/>
          </a:p>
        </p:txBody>
      </p:sp>
      <p:sp>
        <p:nvSpPr>
          <p:cNvPr id="12" name="矩形 11"/>
          <p:cNvSpPr/>
          <p:nvPr/>
        </p:nvSpPr>
        <p:spPr>
          <a:xfrm>
            <a:off x="1187624" y="2474450"/>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lowchart: Magnetic Disk 3"/>
          <p:cNvSpPr/>
          <p:nvPr/>
        </p:nvSpPr>
        <p:spPr>
          <a:xfrm>
            <a:off x="1548808" y="277766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CDF</a:t>
            </a:r>
            <a:endParaRPr lang="en-US" dirty="0"/>
          </a:p>
        </p:txBody>
      </p:sp>
      <p:sp>
        <p:nvSpPr>
          <p:cNvPr id="16" name="Flowchart: Magnetic Disk 15"/>
          <p:cNvSpPr/>
          <p:nvPr/>
        </p:nvSpPr>
        <p:spPr>
          <a:xfrm>
            <a:off x="2926668" y="2787677"/>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H</a:t>
            </a:r>
            <a:r>
              <a:rPr lang="en-US" dirty="0" smtClean="0"/>
              <a:t>DF</a:t>
            </a:r>
            <a:endParaRPr lang="en-US" dirty="0"/>
          </a:p>
        </p:txBody>
      </p:sp>
      <p:sp>
        <p:nvSpPr>
          <p:cNvPr id="17" name="Flowchart: Magnetic Disk 16"/>
          <p:cNvSpPr/>
          <p:nvPr/>
        </p:nvSpPr>
        <p:spPr>
          <a:xfrm>
            <a:off x="4253390" y="279284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mzPack</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3403" y="3501173"/>
            <a:ext cx="864096" cy="222711"/>
          </a:xfrm>
          <a:prstGeom prst="rect">
            <a:avLst/>
          </a:prstGeom>
        </p:spPr>
      </p:pic>
      <p:sp>
        <p:nvSpPr>
          <p:cNvPr id="18" name="矩形 11"/>
          <p:cNvSpPr/>
          <p:nvPr/>
        </p:nvSpPr>
        <p:spPr>
          <a:xfrm>
            <a:off x="1187624" y="410251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owchart: Magnetic Disk 18"/>
          <p:cNvSpPr/>
          <p:nvPr/>
        </p:nvSpPr>
        <p:spPr>
          <a:xfrm>
            <a:off x="1552373"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Raw</a:t>
            </a:r>
            <a:endParaRPr lang="en-US" dirty="0"/>
          </a:p>
        </p:txBody>
      </p:sp>
      <p:sp>
        <p:nvSpPr>
          <p:cNvPr id="20" name="Flowchart: Magnetic Disk 19"/>
          <p:cNvSpPr/>
          <p:nvPr/>
        </p:nvSpPr>
        <p:spPr>
          <a:xfrm>
            <a:off x="2936225"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Wiff</a:t>
            </a:r>
            <a:endParaRPr lang="en-US" dirty="0"/>
          </a:p>
        </p:txBody>
      </p:sp>
      <p:sp>
        <p:nvSpPr>
          <p:cNvPr id="9" name="TextBox 8"/>
          <p:cNvSpPr txBox="1"/>
          <p:nvPr/>
        </p:nvSpPr>
        <p:spPr>
          <a:xfrm>
            <a:off x="4320077" y="4401867"/>
            <a:ext cx="585417"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rPr>
              <a:t>…</a:t>
            </a:r>
            <a:endParaRPr lang="en-US" sz="4400" b="1" dirty="0">
              <a:effectLst>
                <a:outerShdw blurRad="38100" dist="38100" dir="2700000" algn="tl">
                  <a:srgbClr val="000000">
                    <a:alpha val="43137"/>
                  </a:srgbClr>
                </a:outerShdw>
              </a:effectLst>
            </a:endParaRPr>
          </a:p>
        </p:txBody>
      </p:sp>
      <p:sp>
        <p:nvSpPr>
          <p:cNvPr id="21" name="矩形 11"/>
          <p:cNvSpPr/>
          <p:nvPr/>
        </p:nvSpPr>
        <p:spPr>
          <a:xfrm>
            <a:off x="1074408" y="884250"/>
            <a:ext cx="4649719" cy="3053370"/>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00192" y="2226269"/>
            <a:ext cx="2115644" cy="369332"/>
          </a:xfrm>
          <a:prstGeom prst="rect">
            <a:avLst/>
          </a:prstGeom>
          <a:noFill/>
        </p:spPr>
        <p:txBody>
          <a:bodyPr wrap="none" rtlCol="0">
            <a:spAutoFit/>
          </a:bodyPr>
          <a:lstStyle/>
          <a:p>
            <a:r>
              <a:rPr lang="en-US" altLang="zh-CN" dirty="0" smtClean="0"/>
              <a:t>Open Source Format</a:t>
            </a:r>
            <a:endParaRPr lang="en-US" dirty="0"/>
          </a:p>
        </p:txBody>
      </p:sp>
      <p:sp>
        <p:nvSpPr>
          <p:cNvPr id="23" name="TextBox 22"/>
          <p:cNvSpPr txBox="1"/>
          <p:nvPr/>
        </p:nvSpPr>
        <p:spPr>
          <a:xfrm>
            <a:off x="6206192" y="4297660"/>
            <a:ext cx="2303644" cy="646331"/>
          </a:xfrm>
          <a:prstGeom prst="rect">
            <a:avLst/>
          </a:prstGeom>
          <a:noFill/>
        </p:spPr>
        <p:txBody>
          <a:bodyPr wrap="none" rtlCol="0">
            <a:spAutoFit/>
          </a:bodyPr>
          <a:lstStyle/>
          <a:p>
            <a:r>
              <a:rPr lang="en-US" altLang="zh-CN" dirty="0" smtClean="0"/>
              <a:t>Various Closed Source </a:t>
            </a:r>
          </a:p>
          <a:p>
            <a:r>
              <a:rPr lang="en-US" altLang="zh-CN" dirty="0" smtClean="0"/>
              <a:t>Vendor Format</a:t>
            </a:r>
            <a:endParaRPr lang="en-US" dirty="0"/>
          </a:p>
        </p:txBody>
      </p:sp>
    </p:spTree>
    <p:extLst>
      <p:ext uri="{BB962C8B-B14F-4D97-AF65-F5344CB8AC3E}">
        <p14:creationId xmlns:p14="http://schemas.microsoft.com/office/powerpoint/2010/main" val="25983261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ircle(in)">
                                      <p:cBhvr>
                                        <p:cTn id="51" dur="2000"/>
                                        <p:tgtEl>
                                          <p:spTgt spid="18"/>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circle(in)">
                                      <p:cBhvr>
                                        <p:cTn id="54" dur="2000"/>
                                        <p:tgtEl>
                                          <p:spTgt spid="19"/>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in)">
                                      <p:cBhvr>
                                        <p:cTn id="57" dur="2000"/>
                                        <p:tgtEl>
                                          <p:spTgt spid="20"/>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circle(in)">
                                      <p:cBhvr>
                                        <p:cTn id="60" dur="20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0" grpId="0" animBg="1"/>
      <p:bldP spid="11" grpId="0" animBg="1"/>
      <p:bldP spid="12" grpId="0" animBg="1"/>
      <p:bldP spid="4" grpId="0" animBg="1"/>
      <p:bldP spid="16" grpId="0" animBg="1"/>
      <p:bldP spid="17" grpId="0" animBg="1"/>
      <p:bldP spid="18" grpId="0" animBg="1"/>
      <p:bldP spid="19" grpId="0" animBg="1"/>
      <p:bldP spid="20" grpId="0" animBg="1"/>
      <p:bldP spid="9" grpId="0"/>
      <p:bldP spid="21" grpId="0" animBg="1"/>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mzXML demo</a:t>
            </a:r>
            <a:endParaRPr lang="zh-CN" altLang="en-US" sz="3600" dirty="0"/>
          </a:p>
        </p:txBody>
      </p:sp>
      <p:pic>
        <p:nvPicPr>
          <p:cNvPr id="4" name="Picture 3"/>
          <p:cNvPicPr>
            <a:picLocks noChangeAspect="1"/>
          </p:cNvPicPr>
          <p:nvPr/>
        </p:nvPicPr>
        <p:blipFill>
          <a:blip r:embed="rId2"/>
          <a:stretch>
            <a:fillRect/>
          </a:stretch>
        </p:blipFill>
        <p:spPr>
          <a:xfrm>
            <a:off x="2915816" y="769268"/>
            <a:ext cx="5688632" cy="4760850"/>
          </a:xfrm>
          <a:prstGeom prst="rect">
            <a:avLst/>
          </a:prstGeom>
        </p:spPr>
      </p:pic>
      <p:sp>
        <p:nvSpPr>
          <p:cNvPr id="6" name="矩形 11"/>
          <p:cNvSpPr/>
          <p:nvPr/>
        </p:nvSpPr>
        <p:spPr>
          <a:xfrm>
            <a:off x="3491880" y="1489348"/>
            <a:ext cx="1800200" cy="115212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3769" y="1187669"/>
            <a:ext cx="1962717" cy="369332"/>
          </a:xfrm>
          <a:prstGeom prst="rect">
            <a:avLst/>
          </a:prstGeom>
          <a:noFill/>
        </p:spPr>
        <p:txBody>
          <a:bodyPr wrap="none" rtlCol="0">
            <a:spAutoFit/>
          </a:bodyPr>
          <a:lstStyle/>
          <a:p>
            <a:r>
              <a:rPr lang="en-US" dirty="0" smtClean="0"/>
              <a:t>MS scan meta data</a:t>
            </a:r>
            <a:endParaRPr lang="en-US" dirty="0"/>
          </a:p>
        </p:txBody>
      </p:sp>
      <p:cxnSp>
        <p:nvCxnSpPr>
          <p:cNvPr id="8" name="肘形连接符 22"/>
          <p:cNvCxnSpPr>
            <a:stCxn id="6" idx="1"/>
            <a:endCxn id="7" idx="3"/>
          </p:cNvCxnSpPr>
          <p:nvPr/>
        </p:nvCxnSpPr>
        <p:spPr>
          <a:xfrm rot="10800000">
            <a:off x="2256486" y="1372336"/>
            <a:ext cx="1235394" cy="69307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矩形 11"/>
          <p:cNvSpPr/>
          <p:nvPr/>
        </p:nvSpPr>
        <p:spPr>
          <a:xfrm>
            <a:off x="3635896" y="2713484"/>
            <a:ext cx="5040560"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24765" y="2281436"/>
            <a:ext cx="2691051" cy="2862322"/>
          </a:xfrm>
          <a:prstGeom prst="rect">
            <a:avLst/>
          </a:prstGeom>
          <a:noFill/>
        </p:spPr>
        <p:txBody>
          <a:bodyPr wrap="square" rtlCol="0">
            <a:spAutoFit/>
          </a:bodyPr>
          <a:lstStyle/>
          <a:p>
            <a:r>
              <a:rPr lang="en-US" dirty="0" smtClean="0"/>
              <a:t>Steps of decode MS scan raw data</a:t>
            </a:r>
          </a:p>
          <a:p>
            <a:endParaRPr lang="en-US" dirty="0"/>
          </a:p>
          <a:p>
            <a:pPr marL="342900" indent="-342900">
              <a:buAutoNum type="arabicPeriod"/>
            </a:pPr>
            <a:r>
              <a:rPr lang="en-US" dirty="0" smtClean="0"/>
              <a:t>base64 decode</a:t>
            </a:r>
          </a:p>
          <a:p>
            <a:pPr marL="342900" indent="-342900">
              <a:buAutoNum type="arabicPeriod"/>
            </a:pPr>
            <a:r>
              <a:rPr lang="en-US" dirty="0" smtClean="0"/>
              <a:t>decompress based on the </a:t>
            </a:r>
            <a:r>
              <a:rPr lang="en-US" dirty="0" err="1" smtClean="0"/>
              <a:t>compressionType</a:t>
            </a:r>
            <a:r>
              <a:rPr lang="en-US" dirty="0" smtClean="0"/>
              <a:t> option</a:t>
            </a:r>
          </a:p>
          <a:p>
            <a:pPr marL="342900" indent="-342900">
              <a:buAutoNum type="arabicPeriod"/>
            </a:pPr>
            <a:r>
              <a:rPr lang="en-US" dirty="0" err="1" smtClean="0"/>
              <a:t>BitConvert</a:t>
            </a:r>
            <a:r>
              <a:rPr lang="en-US" dirty="0" smtClean="0"/>
              <a:t> decode to float or double</a:t>
            </a:r>
          </a:p>
          <a:p>
            <a:pPr marL="342900" indent="-342900">
              <a:buAutoNum type="arabicPeriod"/>
            </a:pPr>
            <a:r>
              <a:rPr lang="en-US" dirty="0" smtClean="0"/>
              <a:t>create matrix</a:t>
            </a:r>
            <a:endParaRPr lang="en-US" dirty="0"/>
          </a:p>
        </p:txBody>
      </p:sp>
      <p:cxnSp>
        <p:nvCxnSpPr>
          <p:cNvPr id="15" name="肘形连接符 22"/>
          <p:cNvCxnSpPr>
            <a:stCxn id="13" idx="1"/>
            <a:endCxn id="14" idx="2"/>
          </p:cNvCxnSpPr>
          <p:nvPr/>
        </p:nvCxnSpPr>
        <p:spPr>
          <a:xfrm rot="10800000" flipV="1">
            <a:off x="1570292" y="3937620"/>
            <a:ext cx="2065605" cy="1206138"/>
          </a:xfrm>
          <a:prstGeom prst="bentConnector4">
            <a:avLst>
              <a:gd name="adj1" fmla="val 17430"/>
              <a:gd name="adj2" fmla="val 12044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22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Raw Decode</a:t>
            </a:r>
            <a:endParaRPr lang="zh-CN" alt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74204"/>
            <a:ext cx="4374307" cy="4070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21987"/>
            <a:ext cx="3312368" cy="401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00" y="5066446"/>
            <a:ext cx="3803605" cy="461665"/>
          </a:xfrm>
          <a:prstGeom prst="rect">
            <a:avLst/>
          </a:prstGeom>
          <a:noFill/>
        </p:spPr>
        <p:txBody>
          <a:bodyPr wrap="none" rtlCol="0">
            <a:spAutoFit/>
          </a:bodyPr>
          <a:lstStyle/>
          <a:p>
            <a:r>
              <a:rPr lang="en-US" sz="1200" dirty="0" smtClean="0"/>
              <a:t>Demo code of </a:t>
            </a:r>
            <a:r>
              <a:rPr lang="en-US" altLang="zh-CN" sz="1200" dirty="0" smtClean="0"/>
              <a:t>Base64Decoder for decode mass spectrum </a:t>
            </a:r>
          </a:p>
          <a:p>
            <a:r>
              <a:rPr lang="en-US" altLang="zh-CN" sz="1200" dirty="0" smtClean="0"/>
              <a:t>content data in VisualBasic</a:t>
            </a:r>
            <a:r>
              <a:rPr lang="en-US" altLang="zh-CN" sz="1200" dirty="0"/>
              <a:t> </a:t>
            </a:r>
            <a:r>
              <a:rPr lang="en-US" altLang="zh-CN" sz="1200" dirty="0" smtClean="0"/>
              <a:t>language.</a:t>
            </a:r>
            <a:endParaRPr lang="en-US" sz="1200" dirty="0"/>
          </a:p>
        </p:txBody>
      </p:sp>
      <p:sp>
        <p:nvSpPr>
          <p:cNvPr id="12" name="TextBox 11"/>
          <p:cNvSpPr txBox="1"/>
          <p:nvPr/>
        </p:nvSpPr>
        <p:spPr>
          <a:xfrm>
            <a:off x="4932040" y="4963474"/>
            <a:ext cx="3749360" cy="646331"/>
          </a:xfrm>
          <a:prstGeom prst="rect">
            <a:avLst/>
          </a:prstGeom>
          <a:noFill/>
        </p:spPr>
        <p:txBody>
          <a:bodyPr wrap="none" rtlCol="0">
            <a:spAutoFit/>
          </a:bodyPr>
          <a:lstStyle/>
          <a:p>
            <a:r>
              <a:rPr lang="en-US" sz="1200" dirty="0" smtClean="0"/>
              <a:t>Demo code of </a:t>
            </a:r>
            <a:r>
              <a:rPr lang="en-US" altLang="zh-CN" sz="1200" dirty="0" smtClean="0"/>
              <a:t>decode mass spectrum content data in R# </a:t>
            </a:r>
          </a:p>
          <a:p>
            <a:r>
              <a:rPr lang="en-US" altLang="zh-CN" sz="1200" dirty="0" smtClean="0"/>
              <a:t>programming language by using the “buffer” package </a:t>
            </a:r>
          </a:p>
          <a:p>
            <a:r>
              <a:rPr lang="en-US" altLang="zh-CN" sz="1200" dirty="0" smtClean="0"/>
              <a:t>module.</a:t>
            </a:r>
            <a:endParaRPr lang="en-US" sz="1200" dirty="0"/>
          </a:p>
        </p:txBody>
      </p:sp>
      <p:sp>
        <p:nvSpPr>
          <p:cNvPr id="16" name="矩形 11"/>
          <p:cNvSpPr/>
          <p:nvPr/>
        </p:nvSpPr>
        <p:spPr>
          <a:xfrm>
            <a:off x="2946941" y="2857500"/>
            <a:ext cx="2633171" cy="167392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ltLang="zh-CN" sz="1600" dirty="0" smtClean="0">
                <a:solidFill>
                  <a:schemeClr val="tx1"/>
                </a:solidFill>
              </a:rPr>
              <a:t>base64 decode</a:t>
            </a:r>
          </a:p>
          <a:p>
            <a:pPr marL="342900" indent="-342900">
              <a:buAutoNum type="arabicPeriod"/>
            </a:pPr>
            <a:r>
              <a:rPr lang="en-US" altLang="zh-CN" sz="1600" dirty="0" err="1" smtClean="0">
                <a:solidFill>
                  <a:schemeClr val="tx1"/>
                </a:solidFill>
              </a:rPr>
              <a:t>zlib</a:t>
            </a:r>
            <a:r>
              <a:rPr lang="en-US" altLang="zh-CN" sz="1600" dirty="0" smtClean="0">
                <a:solidFill>
                  <a:schemeClr val="tx1"/>
                </a:solidFill>
              </a:rPr>
              <a:t>/</a:t>
            </a:r>
            <a:r>
              <a:rPr lang="en-US" altLang="zh-CN" sz="1600" dirty="0" err="1" smtClean="0">
                <a:solidFill>
                  <a:schemeClr val="tx1"/>
                </a:solidFill>
              </a:rPr>
              <a:t>gzip</a:t>
            </a:r>
            <a:r>
              <a:rPr lang="en-US" altLang="zh-CN" sz="1600" dirty="0" smtClean="0">
                <a:solidFill>
                  <a:schemeClr val="tx1"/>
                </a:solidFill>
              </a:rPr>
              <a:t> decompression</a:t>
            </a:r>
          </a:p>
          <a:p>
            <a:pPr marL="342900" indent="-342900">
              <a:buAutoNum type="arabicPeriod"/>
            </a:pPr>
            <a:r>
              <a:rPr lang="en-US" altLang="zh-CN" sz="1600" dirty="0" smtClean="0">
                <a:solidFill>
                  <a:schemeClr val="tx1"/>
                </a:solidFill>
              </a:rPr>
              <a:t>convert to </a:t>
            </a:r>
            <a:r>
              <a:rPr lang="en-US" altLang="zh-CN" sz="1600" dirty="0">
                <a:solidFill>
                  <a:schemeClr val="tx1"/>
                </a:solidFill>
              </a:rPr>
              <a:t>n</a:t>
            </a:r>
            <a:r>
              <a:rPr lang="en-US" altLang="zh-CN" sz="1600" dirty="0" smtClean="0">
                <a:solidFill>
                  <a:schemeClr val="tx1"/>
                </a:solidFill>
              </a:rPr>
              <a:t>etwork </a:t>
            </a:r>
            <a:r>
              <a:rPr lang="en-US" altLang="zh-CN" sz="1600" dirty="0" err="1" smtClean="0">
                <a:solidFill>
                  <a:schemeClr val="tx1"/>
                </a:solidFill>
              </a:rPr>
              <a:t>byteorder</a:t>
            </a:r>
            <a:endParaRPr lang="en-US" altLang="zh-CN" sz="1600" dirty="0" smtClean="0">
              <a:solidFill>
                <a:schemeClr val="tx1"/>
              </a:solidFill>
            </a:endParaRPr>
          </a:p>
          <a:p>
            <a:pPr marL="342900" indent="-342900">
              <a:buAutoNum type="arabicPeriod"/>
            </a:pPr>
            <a:r>
              <a:rPr lang="en-US" altLang="zh-CN" sz="1600" dirty="0" smtClean="0">
                <a:solidFill>
                  <a:schemeClr val="tx1"/>
                </a:solidFill>
              </a:rPr>
              <a:t>bit convert to floats </a:t>
            </a:r>
            <a:endParaRPr lang="zh-CN" altLang="en-US" sz="1600" dirty="0">
              <a:solidFill>
                <a:schemeClr val="tx1"/>
              </a:solidFill>
            </a:endParaRPr>
          </a:p>
        </p:txBody>
      </p:sp>
    </p:spTree>
    <p:extLst>
      <p:ext uri="{BB962C8B-B14F-4D97-AF65-F5344CB8AC3E}">
        <p14:creationId xmlns:p14="http://schemas.microsoft.com/office/powerpoint/2010/main" val="6901496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2444</TotalTime>
  <Words>2663</Words>
  <Application>Microsoft Office PowerPoint</Application>
  <PresentationFormat>On-screen Show (16:10)</PresentationFormat>
  <Paragraphs>407</Paragraphs>
  <Slides>58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微软雅黑</vt:lpstr>
      <vt:lpstr>宋体</vt:lpstr>
      <vt:lpstr>方正宋刻本秀楷简体</vt:lpstr>
      <vt:lpstr>时尚简体</vt:lpstr>
      <vt:lpstr>Arial</vt:lpstr>
      <vt:lpstr>Calibri</vt:lpstr>
      <vt:lpstr>Cambria Math</vt:lpstr>
      <vt:lpstr>Tahoma</vt:lpstr>
      <vt:lpstr>Times New Roman</vt:lpstr>
      <vt:lpstr>Wingdings</vt:lpstr>
      <vt:lpstr>Office 主题</vt:lpstr>
      <vt:lpstr>Mzkit User Manual</vt:lpstr>
      <vt:lpstr>Introduction</vt:lpstr>
      <vt:lpstr>LICENSE</vt:lpstr>
      <vt:lpstr>Screenshots</vt:lpstr>
      <vt:lpstr>Main Screen</vt:lpstr>
      <vt:lpstr>Raw Data Decode</vt:lpstr>
      <vt:lpstr>File Formats</vt:lpstr>
      <vt:lpstr>mzXML demo</vt:lpstr>
      <vt:lpstr>Raw Decode</vt:lpstr>
      <vt:lpstr>View Untargeted Data</vt:lpstr>
      <vt:lpstr>Introduction</vt:lpstr>
      <vt:lpstr>PowerPoint Presentation</vt:lpstr>
      <vt:lpstr>View 2D Scatter Snapshot</vt:lpstr>
      <vt:lpstr>View Contour Snapshot</vt:lpstr>
      <vt:lpstr>View 3D XIC Snapshot</vt:lpstr>
      <vt:lpstr>View TIC/BPC</vt:lpstr>
      <vt:lpstr>View Scan Feature</vt:lpstr>
      <vt:lpstr>View XIC</vt:lpstr>
      <vt:lpstr>View PDA</vt:lpstr>
      <vt:lpstr>View UV scans</vt:lpstr>
      <vt:lpstr>DIA Annotation</vt:lpstr>
      <vt:lpstr>Formula Search</vt:lpstr>
      <vt:lpstr>DEMO Search</vt:lpstr>
      <vt:lpstr>PowerPoint Presentation</vt:lpstr>
      <vt:lpstr>DIA Annotation (MetaDNA)</vt:lpstr>
      <vt:lpstr>PowerPoint Presentation</vt:lpstr>
      <vt:lpstr>PowerPoint Presentation</vt:lpstr>
      <vt:lpstr>PowerPoint Presentation</vt:lpstr>
      <vt:lpstr>Chromatography Explorer</vt:lpstr>
      <vt:lpstr>Chromatography Explorer</vt:lpstr>
      <vt:lpstr>Explorer Contex Menu</vt:lpstr>
      <vt:lpstr>View MS1 Ions</vt:lpstr>
      <vt:lpstr>MS-Alignment</vt:lpstr>
      <vt:lpstr>Cos Similarity</vt:lpstr>
      <vt:lpstr>PowerPoint Presentation</vt:lpstr>
      <vt:lpstr>PowerPoint Presentation</vt:lpstr>
      <vt:lpstr>PowerPoint Presentation</vt:lpstr>
      <vt:lpstr>PowerPoint Presentation</vt:lpstr>
      <vt:lpstr>PowerPoint Presentation</vt:lpstr>
      <vt:lpstr>MS-Imaging Viewer</vt:lpstr>
      <vt:lpstr>Introduce MS-Imaging</vt:lpstr>
      <vt:lpstr>imzML for MS-imaging</vt:lpstr>
      <vt:lpstr>MS-imaging</vt:lpstr>
      <vt:lpstr>PowerPoint Presentation</vt:lpstr>
      <vt:lpstr>PowerPoint Presentation</vt:lpstr>
      <vt:lpstr>PowerPoint Presentation</vt:lpstr>
      <vt:lpstr>View GC-MS Targeted</vt:lpstr>
      <vt:lpstr>View GC-MS Targeted</vt:lpstr>
      <vt:lpstr>View GC-MS Targeted</vt:lpstr>
      <vt:lpstr>View GC-MS XIC</vt:lpstr>
      <vt:lpstr>View LC-MS/MS Targeted</vt:lpstr>
      <vt:lpstr>View LC-MS/MS Targeted</vt:lpstr>
      <vt:lpstr>View LC-MS/MS Targeted</vt:lpstr>
      <vt:lpstr>MRM TIC/BPC Overlaps</vt:lpstr>
      <vt:lpstr>Targeted quantification analysis</vt:lpstr>
      <vt:lpstr>Create Linear Models</vt:lpstr>
      <vt:lpstr>Create Linear Models</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guigang xie</cp:lastModifiedBy>
  <cp:revision>566</cp:revision>
  <dcterms:created xsi:type="dcterms:W3CDTF">2020-04-30T00:00:30Z</dcterms:created>
  <dcterms:modified xsi:type="dcterms:W3CDTF">2021-07-03T19:43:56Z</dcterms:modified>
</cp:coreProperties>
</file>